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</p:sldMasterIdLst>
  <p:notesMasterIdLst>
    <p:notesMasterId r:id="rId4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85" r:id="rId24"/>
    <p:sldId id="286" r:id="rId25"/>
    <p:sldId id="287" r:id="rId26"/>
    <p:sldId id="266" r:id="rId27"/>
    <p:sldId id="270" r:id="rId28"/>
    <p:sldId id="282" r:id="rId29"/>
    <p:sldId id="267" r:id="rId30"/>
    <p:sldId id="268" r:id="rId31"/>
    <p:sldId id="281" r:id="rId32"/>
    <p:sldId id="283" r:id="rId33"/>
    <p:sldId id="284" r:id="rId34"/>
    <p:sldId id="269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520" y="849240"/>
            <a:ext cx="4073040" cy="229212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987480" y="3271320"/>
            <a:ext cx="7899480" cy="267516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 idx="49"/>
          </p:nvPr>
        </p:nvSpPr>
        <p:spPr>
          <a:xfrm>
            <a:off x="5594040" y="6456240"/>
            <a:ext cx="4278240" cy="33984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04BC4C-D46F-45B4-9571-4ADA20739CC7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3"/>
          <p:cNvSpPr/>
          <p:nvPr/>
        </p:nvSpPr>
        <p:spPr>
          <a:xfrm>
            <a:off x="4200120" y="10074240"/>
            <a:ext cx="3218760" cy="52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04320" algn="l"/>
                <a:tab pos="1808640" algn="l"/>
                <a:tab pos="2712960" algn="l"/>
                <a:tab pos="3617280" algn="l"/>
                <a:tab pos="4521600" algn="l"/>
                <a:tab pos="5425920" algn="l"/>
                <a:tab pos="6330240" algn="l"/>
                <a:tab pos="7234560" algn="l"/>
                <a:tab pos="8139240" algn="l"/>
                <a:tab pos="9043560" algn="l"/>
                <a:tab pos="9947880" algn="l"/>
              </a:tabLst>
            </a:pPr>
            <a:fld id="{896F956F-B6D2-4C28-A2D1-0185E2D902A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23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160" y="804960"/>
            <a:ext cx="7071840" cy="397800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741240" y="5037480"/>
            <a:ext cx="5936760" cy="477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3525" cy="2292350"/>
          </a:xfrm>
          <a:prstGeom prst="rect">
            <a:avLst/>
          </a:prstGeom>
          <a:ln w="0">
            <a:noFill/>
          </a:ln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987480" y="3271320"/>
            <a:ext cx="7895880" cy="267300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sldNum" idx="50"/>
          </p:nvPr>
        </p:nvSpPr>
        <p:spPr>
          <a:xfrm>
            <a:off x="5593320" y="6456240"/>
            <a:ext cx="4275360" cy="33768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A7CED4-F861-4065-8506-65522E25D586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4415BFE2-BC41-47F9-998A-2C5369D7A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D62A44-EF5B-44A2-86D2-FE21CA57F9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ftr" idx="43"/>
          </p:nvPr>
        </p:nvSpPr>
        <p:spPr>
          <a:xfrm>
            <a:off x="4037760" y="6356160"/>
            <a:ext cx="410832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44"/>
          </p:nvPr>
        </p:nvSpPr>
        <p:spPr>
          <a:xfrm>
            <a:off x="8609040" y="6356160"/>
            <a:ext cx="273672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</a:tabLst>
            </a:pPr>
            <a:fld id="{2C00F86D-AEE5-486D-8760-0939711F3827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45"/>
          </p:nvPr>
        </p:nvSpPr>
        <p:spPr>
          <a:xfrm>
            <a:off x="837360" y="6356160"/>
            <a:ext cx="273672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59200" cy="6853680"/>
          </a:xfrm>
          <a:prstGeom prst="rect">
            <a:avLst/>
          </a:prstGeom>
          <a:ln w="0">
            <a:noFill/>
          </a:ln>
        </p:spPr>
      </p:pic>
      <p:sp>
        <p:nvSpPr>
          <p:cNvPr id="17" name="bg object 17"/>
          <p:cNvSpPr/>
          <p:nvPr/>
        </p:nvSpPr>
        <p:spPr>
          <a:xfrm>
            <a:off x="0" y="0"/>
            <a:ext cx="5668560" cy="6845760"/>
          </a:xfrm>
          <a:custGeom>
            <a:avLst/>
            <a:gdLst>
              <a:gd name="textAreaLeft" fmla="*/ 0 w 5668560"/>
              <a:gd name="textAreaRight" fmla="*/ 5672880 w 5668560"/>
              <a:gd name="textAreaTop" fmla="*/ 0 h 6845760"/>
              <a:gd name="textAreaBottom" fmla="*/ 6850080 h 684576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80" y="0"/>
            <a:ext cx="6515280" cy="1836720"/>
          </a:xfrm>
          <a:custGeom>
            <a:avLst/>
            <a:gdLst>
              <a:gd name="textAreaLeft" fmla="*/ 0 w 6515280"/>
              <a:gd name="textAreaRight" fmla="*/ 6519600 w 6515280"/>
              <a:gd name="textAreaTop" fmla="*/ 0 h 1836720"/>
              <a:gd name="textAreaBottom" fmla="*/ 1841040 h 183672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2000" cy="2473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5440" cy="14040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AE664D-13DF-4CBC-99A5-BE925C7FB8E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PPRT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8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865120" y="2510640"/>
            <a:ext cx="6084360" cy="114912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3030" b="1" strike="noStrike" spc="-1">
                <a:solidFill>
                  <a:schemeClr val="dk1"/>
                </a:solidFill>
                <a:latin typeface="Calibri"/>
                <a:ea typeface="Arial"/>
              </a:rPr>
              <a:t>МЕРЫ ПОДДЕРЖКИ БИЗНЕСА В РЕСПУБЛИКЕ ТАТАРСТАН</a:t>
            </a:r>
            <a:endParaRPr lang="ru-RU" sz="303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0" name="Рисунок 31"/>
          <p:cNvPicPr/>
          <p:nvPr/>
        </p:nvPicPr>
        <p:blipFill>
          <a:blip r:embed="rId2"/>
          <a:stretch/>
        </p:blipFill>
        <p:spPr>
          <a:xfrm>
            <a:off x="5735160" y="5377320"/>
            <a:ext cx="960840" cy="645120"/>
          </a:xfrm>
          <a:prstGeom prst="rect">
            <a:avLst/>
          </a:prstGeom>
          <a:ln w="0">
            <a:noFill/>
          </a:ln>
        </p:spPr>
      </p:pic>
      <p:sp>
        <p:nvSpPr>
          <p:cNvPr id="101" name="Скругленный прямоугольник 6"/>
          <p:cNvSpPr/>
          <p:nvPr/>
        </p:nvSpPr>
        <p:spPr>
          <a:xfrm>
            <a:off x="8637480" y="5609520"/>
            <a:ext cx="1520640" cy="8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02" name="Рисунок 30"/>
          <p:cNvPicPr/>
          <p:nvPr/>
        </p:nvPicPr>
        <p:blipFill>
          <a:blip r:embed="rId3"/>
          <a:stretch/>
        </p:blipFill>
        <p:spPr>
          <a:xfrm>
            <a:off x="6698160" y="5286240"/>
            <a:ext cx="5399280" cy="6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араллелограмм 8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64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/>
          <p:cNvSpPr/>
          <p:nvPr/>
        </p:nvSpPr>
        <p:spPr>
          <a:xfrm>
            <a:off x="975600" y="262080"/>
            <a:ext cx="10829520" cy="48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/>
          <p:cNvSpPr/>
          <p:nvPr/>
        </p:nvSpPr>
        <p:spPr>
          <a:xfrm>
            <a:off x="1293120" y="297360"/>
            <a:ext cx="10343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153"/>
          <p:cNvSpPr/>
          <p:nvPr/>
        </p:nvSpPr>
        <p:spPr>
          <a:xfrm>
            <a:off x="4222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3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236"/>
          <p:cNvSpPr/>
          <p:nvPr/>
        </p:nvSpPr>
        <p:spPr>
          <a:xfrm>
            <a:off x="1198484" y="3631173"/>
            <a:ext cx="3644595" cy="597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НАПИСАНИЕ БИЗНЕС-ПЛАНА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0" name="Группа 30"/>
          <p:cNvGrpSpPr/>
          <p:nvPr/>
        </p:nvGrpSpPr>
        <p:grpSpPr>
          <a:xfrm>
            <a:off x="884879" y="2154240"/>
            <a:ext cx="4914913" cy="2121840"/>
            <a:chOff x="884879" y="2154240"/>
            <a:chExt cx="4914913" cy="2121840"/>
          </a:xfrm>
        </p:grpSpPr>
        <p:sp>
          <p:nvSpPr>
            <p:cNvPr id="271" name="Скругленный прямоугольник 50"/>
            <p:cNvSpPr/>
            <p:nvPr/>
          </p:nvSpPr>
          <p:spPr>
            <a:xfrm>
              <a:off x="884879" y="3773160"/>
              <a:ext cx="4914913" cy="5029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2" name="Прямоугольник 156"/>
            <p:cNvSpPr/>
            <p:nvPr/>
          </p:nvSpPr>
          <p:spPr>
            <a:xfrm>
              <a:off x="4843080" y="2154240"/>
              <a:ext cx="803160" cy="4035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chemeClr val="lt1"/>
                  </a:solidFill>
                  <a:latin typeface="Calibri"/>
                  <a:ea typeface="Arial"/>
                </a:rPr>
                <a:t>СМСП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3" name="Скругленный прямоугольник 50"/>
          <p:cNvSpPr/>
          <p:nvPr/>
        </p:nvSpPr>
        <p:spPr>
          <a:xfrm>
            <a:off x="6574680" y="3773160"/>
            <a:ext cx="5125680" cy="5029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74" name="Прямоугольник 7"/>
          <p:cNvSpPr/>
          <p:nvPr/>
        </p:nvSpPr>
        <p:spPr>
          <a:xfrm>
            <a:off x="807480" y="1596960"/>
            <a:ext cx="1116612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победителей программы «Студенческий стартап», которые заключили договор с Фондом содействия инновациям в 2024 г. и/или 2025 г.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субъектов МСП, трудоустроившие участников СВО и/или физические лица и субъекты МСП, вернувшиеся из зон СВО и члены их семей.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/>
          <p:cNvSpPr/>
          <p:nvPr/>
        </p:nvSpPr>
        <p:spPr>
          <a:xfrm>
            <a:off x="591480" y="992160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D566E1-4142-7FB4-F0A7-E457112E3BD1}"/>
              </a:ext>
            </a:extLst>
          </p:cNvPr>
          <p:cNvSpPr/>
          <p:nvPr/>
        </p:nvSpPr>
        <p:spPr>
          <a:xfrm>
            <a:off x="6614162" y="3589815"/>
            <a:ext cx="4545069" cy="6470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РЕКЛАМА ПРОДУКЦИИ/УСЛУГ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B0180AC-35E8-3D13-299E-EEF334F2C11C}"/>
              </a:ext>
            </a:extLst>
          </p:cNvPr>
          <p:cNvSpPr/>
          <p:nvPr/>
        </p:nvSpPr>
        <p:spPr>
          <a:xfrm>
            <a:off x="846510" y="4482540"/>
            <a:ext cx="52304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создание документа, который детально описывает цели, стратегии и финансовые прогнозы бизнеса</a:t>
            </a:r>
            <a:r>
              <a:rPr sz="1600" dirty="0"/>
              <a:t/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DD5FCE1D-4B6F-F220-A084-919F96409F03}"/>
              </a:ext>
            </a:extLst>
          </p:cNvPr>
          <p:cNvSpPr/>
          <p:nvPr/>
        </p:nvSpPr>
        <p:spPr>
          <a:xfrm>
            <a:off x="6574680" y="4482540"/>
            <a:ext cx="5230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в себя на выбор: 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фирменного стиля;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сайта;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настройку контекстной/таргетированной рекламы;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размещение рекламы в СМИ</a:t>
            </a:r>
            <a:r>
              <a:rPr sz="1600" dirty="0"/>
              <a:t/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8"/>
          <p:cNvSpPr/>
          <p:nvPr/>
        </p:nvSpPr>
        <p:spPr>
          <a:xfrm>
            <a:off x="8135640" y="2829240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9"/>
          <p:cNvSpPr/>
          <p:nvPr/>
        </p:nvSpPr>
        <p:spPr>
          <a:xfrm>
            <a:off x="8151480" y="3681000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10"/>
          <p:cNvSpPr/>
          <p:nvPr/>
        </p:nvSpPr>
        <p:spPr>
          <a:xfrm>
            <a:off x="8092440" y="4072680"/>
            <a:ext cx="3947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561920"/>
            <a:ext cx="383400" cy="35568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19"/>
          <p:cNvSpPr/>
          <p:nvPr/>
        </p:nvSpPr>
        <p:spPr>
          <a:xfrm>
            <a:off x="4761720" y="2972160"/>
            <a:ext cx="38091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20"/>
          <p:cNvSpPr/>
          <p:nvPr/>
        </p:nvSpPr>
        <p:spPr>
          <a:xfrm>
            <a:off x="6162120" y="3700440"/>
            <a:ext cx="1363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21"/>
          <p:cNvSpPr/>
          <p:nvPr/>
        </p:nvSpPr>
        <p:spPr>
          <a:xfrm>
            <a:off x="5037840" y="4566960"/>
            <a:ext cx="2515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3480" cy="6853680"/>
          </a:xfrm>
          <a:prstGeom prst="rect">
            <a:avLst/>
          </a:prstGeom>
          <a:ln w="0">
            <a:noFill/>
          </a:ln>
        </p:spPr>
      </p:pic>
      <p:sp>
        <p:nvSpPr>
          <p:cNvPr id="266" name="Прямоугольник 22"/>
          <p:cNvSpPr/>
          <p:nvPr/>
        </p:nvSpPr>
        <p:spPr>
          <a:xfrm>
            <a:off x="6017400" y="486720"/>
            <a:ext cx="518616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7" name="Группа 23"/>
          <p:cNvGrpSpPr/>
          <p:nvPr/>
        </p:nvGrpSpPr>
        <p:grpSpPr>
          <a:xfrm>
            <a:off x="5989320" y="-208800"/>
            <a:ext cx="5328000" cy="1723680"/>
            <a:chOff x="5989320" y="-208800"/>
            <a:chExt cx="5328000" cy="1723680"/>
          </a:xfrm>
        </p:grpSpPr>
        <p:sp>
          <p:nvSpPr>
            <p:cNvPr id="268" name="Скругленный прямоугольник 25"/>
            <p:cNvSpPr/>
            <p:nvPr/>
          </p:nvSpPr>
          <p:spPr>
            <a:xfrm>
              <a:off x="5989320" y="262800"/>
              <a:ext cx="5186160" cy="1252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69" name="Прямоугольник 1"/>
            <p:cNvSpPr/>
            <p:nvPr/>
          </p:nvSpPr>
          <p:spPr>
            <a:xfrm>
              <a:off x="8824680" y="-208800"/>
              <a:ext cx="2492640" cy="60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0" name="Прямоугольник 28"/>
          <p:cNvSpPr/>
          <p:nvPr/>
        </p:nvSpPr>
        <p:spPr>
          <a:xfrm>
            <a:off x="5801760" y="1641960"/>
            <a:ext cx="6044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Кольцо 29"/>
          <p:cNvSpPr/>
          <p:nvPr/>
        </p:nvSpPr>
        <p:spPr>
          <a:xfrm>
            <a:off x="5701680" y="2040480"/>
            <a:ext cx="311040" cy="311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72" name="Прямая соединительная линия 38"/>
          <p:cNvCxnSpPr/>
          <p:nvPr/>
        </p:nvCxnSpPr>
        <p:spPr>
          <a:xfrm>
            <a:off x="6428160" y="2842200"/>
            <a:ext cx="511308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73" name="TextBox 1"/>
          <p:cNvSpPr/>
          <p:nvPr/>
        </p:nvSpPr>
        <p:spPr>
          <a:xfrm>
            <a:off x="203400" y="1190880"/>
            <a:ext cx="6090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Box 26"/>
          <p:cNvSpPr/>
          <p:nvPr/>
        </p:nvSpPr>
        <p:spPr>
          <a:xfrm>
            <a:off x="7536240" y="6232680"/>
            <a:ext cx="45320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30"/>
          <p:cNvSpPr/>
          <p:nvPr/>
        </p:nvSpPr>
        <p:spPr>
          <a:xfrm>
            <a:off x="5801760" y="5606280"/>
            <a:ext cx="17290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31"/>
          <p:cNvSpPr/>
          <p:nvPr/>
        </p:nvSpPr>
        <p:spPr>
          <a:xfrm>
            <a:off x="8120520" y="5291280"/>
            <a:ext cx="37260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362" name="Группа 57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4" name="Прямоугольник 128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Параллелограмм 23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6" name="Прямоугольник 129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180720" y="776160"/>
            <a:ext cx="5301720" cy="958680"/>
            <a:chOff x="180720" y="776160"/>
            <a:chExt cx="5301720" cy="958680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26240" y="776160"/>
              <a:ext cx="2356200" cy="708120"/>
              <a:chOff x="3126240" y="776160"/>
              <a:chExt cx="2356200" cy="708120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26240" y="77616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568520" y="1353240"/>
            <a:ext cx="1362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АНАЛИТИКА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61"/>
          <p:cNvGrpSpPr/>
          <p:nvPr/>
        </p:nvGrpSpPr>
        <p:grpSpPr>
          <a:xfrm>
            <a:off x="6570360" y="708840"/>
            <a:ext cx="5293800" cy="891360"/>
            <a:chOff x="6570360" y="708840"/>
            <a:chExt cx="5293800" cy="891360"/>
          </a:xfrm>
        </p:grpSpPr>
        <p:sp>
          <p:nvSpPr>
            <p:cNvPr id="381" name="Скругленный прямоугольник 45"/>
            <p:cNvSpPr/>
            <p:nvPr/>
          </p:nvSpPr>
          <p:spPr>
            <a:xfrm>
              <a:off x="6570360" y="941040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2" name="Группа 62"/>
            <p:cNvGrpSpPr/>
            <p:nvPr/>
          </p:nvGrpSpPr>
          <p:grpSpPr>
            <a:xfrm>
              <a:off x="9507960" y="708840"/>
              <a:ext cx="2356200" cy="708120"/>
              <a:chOff x="9507960" y="708840"/>
              <a:chExt cx="2356200" cy="708120"/>
            </a:xfrm>
          </p:grpSpPr>
          <p:sp>
            <p:nvSpPr>
              <p:cNvPr id="383" name="Скругленный прямоугольник 46"/>
              <p:cNvSpPr/>
              <p:nvPr/>
            </p:nvSpPr>
            <p:spPr>
              <a:xfrm>
                <a:off x="9806760" y="828720"/>
                <a:ext cx="1737000" cy="5079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4" name="Прямоугольник 136"/>
              <p:cNvSpPr/>
              <p:nvPr/>
            </p:nvSpPr>
            <p:spPr>
              <a:xfrm>
                <a:off x="9507960" y="708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5" name="Прямоугольник 137"/>
          <p:cNvSpPr/>
          <p:nvPr/>
        </p:nvSpPr>
        <p:spPr>
          <a:xfrm>
            <a:off x="8418240" y="1113120"/>
            <a:ext cx="111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ПОСОБИЯ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205560" y="1904400"/>
            <a:ext cx="6222960" cy="24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Отчеты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Ежемесячный обзор экспорта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выбранной отрасли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выбранному товару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Товарно-страновой профиль со списком потенциальных покупателей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выбранный регион мира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выбранную страну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федерального округа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региона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Путеводитель по выходу российских компаний на рынок Турции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Прямоугольник 139"/>
          <p:cNvSpPr/>
          <p:nvPr/>
        </p:nvSpPr>
        <p:spPr>
          <a:xfrm>
            <a:off x="186840" y="4733280"/>
            <a:ext cx="549504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Охрана объектов интеллектуальной собственности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140"/>
          <p:cNvSpPr/>
          <p:nvPr/>
        </p:nvSpPr>
        <p:spPr>
          <a:xfrm>
            <a:off x="5729040" y="1612080"/>
            <a:ext cx="6641280" cy="44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Начинающий экспортёр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Индии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ОАЭ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Интеграция ESG-факторов в деятельность компании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Эффективный маркетинг для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Деловые коммуникации для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Как работать с представителями разных культур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Гендерные особенности межкультурной коммуникации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Правовое обеспечение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Финансовые инструменты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Хеджирование валютных рисков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Налоговые аспекты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Таможенное регулирование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Возможности онлайн-торговли для экспортёров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Логистика экспортной деятельности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Практические аспекты Инкотермс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Сделки с продукцией двойного назначения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Экспортный контроль: особенности процедуры идентификации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Работа с порталом закупок ЮНИДО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Скругленный прямоугольник 48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0" name="object 54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object 55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92" name="object 56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3" name="object 57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87C7-5D12-A5B0-3F38-C73C6931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>
            <a:extLst>
              <a:ext uri="{FF2B5EF4-FFF2-40B4-BE49-F238E27FC236}">
                <a16:creationId xmlns:a16="http://schemas.microsoft.com/office/drawing/2014/main" id="{C17F5317-92DC-CCCB-9D0E-41E245E2A6BB}"/>
              </a:ext>
            </a:extLst>
          </p:cNvPr>
          <p:cNvSpPr/>
          <p:nvPr/>
        </p:nvSpPr>
        <p:spPr>
          <a:xfrm>
            <a:off x="213840" y="1917000"/>
            <a:ext cx="587844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«Основы экспортной деятельности».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«Возможности онлайн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«Логистика для экспортеров».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«Документационное сопровождение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«Маркетинг как часть экспортного проекта».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«Эффективная деловая коммуникация для экспортеров».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«Финансовые инструменты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«Налоги в экспортной деятельности».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«Правовые аспекты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«Таможенное регулирование экспорта».</a:t>
            </a:r>
          </a:p>
        </p:txBody>
      </p:sp>
      <p:grpSp>
        <p:nvGrpSpPr>
          <p:cNvPr id="362" name="Группа 57">
            <a:extLst>
              <a:ext uri="{FF2B5EF4-FFF2-40B4-BE49-F238E27FC236}">
                <a16:creationId xmlns:a16="http://schemas.microsoft.com/office/drawing/2014/main" id="{FC73B554-8A38-ECDA-93D5-EC920CC1D7FC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>
              <a:extLst>
                <a:ext uri="{FF2B5EF4-FFF2-40B4-BE49-F238E27FC236}">
                  <a16:creationId xmlns:a16="http://schemas.microsoft.com/office/drawing/2014/main" id="{8F9A35AB-7C33-2814-94C1-00C67F156A29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4" name="Прямоугольник 128">
              <a:extLst>
                <a:ext uri="{FF2B5EF4-FFF2-40B4-BE49-F238E27FC236}">
                  <a16:creationId xmlns:a16="http://schemas.microsoft.com/office/drawing/2014/main" id="{B9479227-5B24-6944-C7AC-20A1989D3621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Параллелограмм 23">
              <a:extLst>
                <a:ext uri="{FF2B5EF4-FFF2-40B4-BE49-F238E27FC236}">
                  <a16:creationId xmlns:a16="http://schemas.microsoft.com/office/drawing/2014/main" id="{10F2B7A9-ACDD-46A8-1713-F0EBC5D09A2A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6" name="Прямоугольник 129">
              <a:extLst>
                <a:ext uri="{FF2B5EF4-FFF2-40B4-BE49-F238E27FC236}">
                  <a16:creationId xmlns:a16="http://schemas.microsoft.com/office/drawing/2014/main" id="{C93A5519-0A7C-1D81-3664-34F21187C15A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>
            <a:extLst>
              <a:ext uri="{FF2B5EF4-FFF2-40B4-BE49-F238E27FC236}">
                <a16:creationId xmlns:a16="http://schemas.microsoft.com/office/drawing/2014/main" id="{6DCFA248-0EB9-AE89-4BE9-1DA6FEDD0B2C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Группа 58">
            <a:extLst>
              <a:ext uri="{FF2B5EF4-FFF2-40B4-BE49-F238E27FC236}">
                <a16:creationId xmlns:a16="http://schemas.microsoft.com/office/drawing/2014/main" id="{031757DC-63CD-9AD9-6BF5-31E56B4C16D4}"/>
              </a:ext>
            </a:extLst>
          </p:cNvPr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>
              <a:extLst>
                <a:ext uri="{FF2B5EF4-FFF2-40B4-BE49-F238E27FC236}">
                  <a16:creationId xmlns:a16="http://schemas.microsoft.com/office/drawing/2014/main" id="{A30F12B4-393B-77B8-F629-E3D97651391E}"/>
                </a:ext>
              </a:extLst>
            </p:cNvPr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>
              <a:extLst>
                <a:ext uri="{FF2B5EF4-FFF2-40B4-BE49-F238E27FC236}">
                  <a16:creationId xmlns:a16="http://schemas.microsoft.com/office/drawing/2014/main" id="{EB9EC5A2-CAD7-F924-F922-DF508235F292}"/>
                </a:ext>
              </a:extLst>
            </p:cNvPr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1" name="Прямоугольник 131">
              <a:extLst>
                <a:ext uri="{FF2B5EF4-FFF2-40B4-BE49-F238E27FC236}">
                  <a16:creationId xmlns:a16="http://schemas.microsoft.com/office/drawing/2014/main" id="{7EC8D292-7A8E-E531-DC6F-626EB93B899F}"/>
                </a:ext>
              </a:extLst>
            </p:cNvPr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2" name="Прямоугольник 132">
              <a:extLst>
                <a:ext uri="{FF2B5EF4-FFF2-40B4-BE49-F238E27FC236}">
                  <a16:creationId xmlns:a16="http://schemas.microsoft.com/office/drawing/2014/main" id="{C3FB60A2-C87A-956F-2383-5FB7085A4ECD}"/>
                </a:ext>
              </a:extLst>
            </p:cNvPr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Прямоугольник 133">
              <a:extLst>
                <a:ext uri="{FF2B5EF4-FFF2-40B4-BE49-F238E27FC236}">
                  <a16:creationId xmlns:a16="http://schemas.microsoft.com/office/drawing/2014/main" id="{22E761DB-A33F-3675-2F67-B9BF75E1324B}"/>
                </a:ext>
              </a:extLst>
            </p:cNvPr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4" name="Группа 59">
            <a:extLst>
              <a:ext uri="{FF2B5EF4-FFF2-40B4-BE49-F238E27FC236}">
                <a16:creationId xmlns:a16="http://schemas.microsoft.com/office/drawing/2014/main" id="{8E5BEFA1-2002-5DB1-BADB-9D210D490470}"/>
              </a:ext>
            </a:extLst>
          </p:cNvPr>
          <p:cNvGrpSpPr/>
          <p:nvPr/>
        </p:nvGrpSpPr>
        <p:grpSpPr>
          <a:xfrm>
            <a:off x="165960" y="804600"/>
            <a:ext cx="5314500" cy="879120"/>
            <a:chOff x="180720" y="855720"/>
            <a:chExt cx="5314500" cy="879120"/>
          </a:xfrm>
        </p:grpSpPr>
        <p:sp>
          <p:nvSpPr>
            <p:cNvPr id="375" name="Скругленный прямоугольник 43">
              <a:extLst>
                <a:ext uri="{FF2B5EF4-FFF2-40B4-BE49-F238E27FC236}">
                  <a16:creationId xmlns:a16="http://schemas.microsoft.com/office/drawing/2014/main" id="{6A407FA4-3A2C-DA29-C6EF-3413E71F03C2}"/>
                </a:ext>
              </a:extLst>
            </p:cNvPr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76" name="Группа 60">
              <a:extLst>
                <a:ext uri="{FF2B5EF4-FFF2-40B4-BE49-F238E27FC236}">
                  <a16:creationId xmlns:a16="http://schemas.microsoft.com/office/drawing/2014/main" id="{D3F3D421-8BF3-D6BB-42E4-BAE914C9B700}"/>
                </a:ext>
              </a:extLst>
            </p:cNvPr>
            <p:cNvGrpSpPr/>
            <p:nvPr/>
          </p:nvGrpSpPr>
          <p:grpSpPr>
            <a:xfrm>
              <a:off x="3139020" y="855720"/>
              <a:ext cx="2356200" cy="511920"/>
              <a:chOff x="3139020" y="855720"/>
              <a:chExt cx="2356200" cy="511920"/>
            </a:xfrm>
          </p:grpSpPr>
          <p:sp>
            <p:nvSpPr>
              <p:cNvPr id="377" name="Скругленный прямоугольник 44">
                <a:extLst>
                  <a:ext uri="{FF2B5EF4-FFF2-40B4-BE49-F238E27FC236}">
                    <a16:creationId xmlns:a16="http://schemas.microsoft.com/office/drawing/2014/main" id="{D24F82DE-5E28-2B92-6597-C75CD378B11A}"/>
                  </a:ext>
                </a:extLst>
              </p:cNvPr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>
                <a:extLst>
                  <a:ext uri="{FF2B5EF4-FFF2-40B4-BE49-F238E27FC236}">
                    <a16:creationId xmlns:a16="http://schemas.microsoft.com/office/drawing/2014/main" id="{ABF57345-33D7-C77A-3EAF-4585A47384BF}"/>
                  </a:ext>
                </a:extLst>
              </p:cNvPr>
              <p:cNvSpPr/>
              <p:nvPr/>
            </p:nvSpPr>
            <p:spPr>
              <a:xfrm>
                <a:off x="3139020" y="894738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79" name="Прямоугольник 135">
            <a:extLst>
              <a:ext uri="{FF2B5EF4-FFF2-40B4-BE49-F238E27FC236}">
                <a16:creationId xmlns:a16="http://schemas.microsoft.com/office/drawing/2014/main" id="{E4C808F0-EE2D-5288-E10A-646714621D09}"/>
              </a:ext>
            </a:extLst>
          </p:cNvPr>
          <p:cNvSpPr/>
          <p:nvPr/>
        </p:nvSpPr>
        <p:spPr>
          <a:xfrm>
            <a:off x="1585954" y="1157940"/>
            <a:ext cx="130001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СЕМИНАРЫ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61">
            <a:extLst>
              <a:ext uri="{FF2B5EF4-FFF2-40B4-BE49-F238E27FC236}">
                <a16:creationId xmlns:a16="http://schemas.microsoft.com/office/drawing/2014/main" id="{7176CC6E-40BB-3E70-8A5C-0013A8A20A96}"/>
              </a:ext>
            </a:extLst>
          </p:cNvPr>
          <p:cNvGrpSpPr/>
          <p:nvPr/>
        </p:nvGrpSpPr>
        <p:grpSpPr>
          <a:xfrm>
            <a:off x="6570360" y="828720"/>
            <a:ext cx="5323445" cy="771480"/>
            <a:chOff x="6570360" y="828720"/>
            <a:chExt cx="5323445" cy="771480"/>
          </a:xfrm>
        </p:grpSpPr>
        <p:sp>
          <p:nvSpPr>
            <p:cNvPr id="381" name="Скругленный прямоугольник 45">
              <a:extLst>
                <a:ext uri="{FF2B5EF4-FFF2-40B4-BE49-F238E27FC236}">
                  <a16:creationId xmlns:a16="http://schemas.microsoft.com/office/drawing/2014/main" id="{BAB1B0E2-F916-EF0F-4619-FC16DDC797FC}"/>
                </a:ext>
              </a:extLst>
            </p:cNvPr>
            <p:cNvSpPr/>
            <p:nvPr/>
          </p:nvSpPr>
          <p:spPr>
            <a:xfrm>
              <a:off x="6570360" y="941040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2" name="Группа 62">
              <a:extLst>
                <a:ext uri="{FF2B5EF4-FFF2-40B4-BE49-F238E27FC236}">
                  <a16:creationId xmlns:a16="http://schemas.microsoft.com/office/drawing/2014/main" id="{8D2411BE-81A7-D1EE-F813-ADAF243B1306}"/>
                </a:ext>
              </a:extLst>
            </p:cNvPr>
            <p:cNvGrpSpPr/>
            <p:nvPr/>
          </p:nvGrpSpPr>
          <p:grpSpPr>
            <a:xfrm>
              <a:off x="9537605" y="828720"/>
              <a:ext cx="2356200" cy="507960"/>
              <a:chOff x="9537605" y="828720"/>
              <a:chExt cx="2356200" cy="507960"/>
            </a:xfrm>
          </p:grpSpPr>
          <p:sp>
            <p:nvSpPr>
              <p:cNvPr id="383" name="Скругленный прямоугольник 46">
                <a:extLst>
                  <a:ext uri="{FF2B5EF4-FFF2-40B4-BE49-F238E27FC236}">
                    <a16:creationId xmlns:a16="http://schemas.microsoft.com/office/drawing/2014/main" id="{7D166703-C238-6303-FC89-2920963EBE01}"/>
                  </a:ext>
                </a:extLst>
              </p:cNvPr>
              <p:cNvSpPr/>
              <p:nvPr/>
            </p:nvSpPr>
            <p:spPr>
              <a:xfrm>
                <a:off x="9806760" y="828720"/>
                <a:ext cx="1737000" cy="5079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4" name="Прямоугольник 136">
                <a:extLst>
                  <a:ext uri="{FF2B5EF4-FFF2-40B4-BE49-F238E27FC236}">
                    <a16:creationId xmlns:a16="http://schemas.microsoft.com/office/drawing/2014/main" id="{EA608C1B-D5D2-A369-7697-7C84639AC73D}"/>
                  </a:ext>
                </a:extLst>
              </p:cNvPr>
              <p:cNvSpPr/>
              <p:nvPr/>
            </p:nvSpPr>
            <p:spPr>
              <a:xfrm>
                <a:off x="9537605" y="855676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5" name="Прямоугольник 137">
            <a:extLst>
              <a:ext uri="{FF2B5EF4-FFF2-40B4-BE49-F238E27FC236}">
                <a16:creationId xmlns:a16="http://schemas.microsoft.com/office/drawing/2014/main" id="{4B6E05A0-D402-1D17-A9AB-223C8CF9FD51}"/>
              </a:ext>
            </a:extLst>
          </p:cNvPr>
          <p:cNvSpPr/>
          <p:nvPr/>
        </p:nvSpPr>
        <p:spPr>
          <a:xfrm>
            <a:off x="7494008" y="1122162"/>
            <a:ext cx="238954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ЭКСПОРТНЫЙ ФОРСАЖ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140">
            <a:extLst>
              <a:ext uri="{FF2B5EF4-FFF2-40B4-BE49-F238E27FC236}">
                <a16:creationId xmlns:a16="http://schemas.microsoft.com/office/drawing/2014/main" id="{20DC6749-72B2-136E-DE24-E0EC70F17EF3}"/>
              </a:ext>
            </a:extLst>
          </p:cNvPr>
          <p:cNvSpPr/>
          <p:nvPr/>
        </p:nvSpPr>
        <p:spPr>
          <a:xfrm>
            <a:off x="5668560" y="1688021"/>
            <a:ext cx="664128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/>
            <a:r>
              <a:rPr lang="ru-RU" sz="1600" b="1" dirty="0"/>
              <a:t>Теоретическая часть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Вводный модуль: «Введение в экспортную и проектную деятельность»;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1: «Выбор рынка и поиск покупателей»;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2: «Экспортный маркетинг»;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3: «Формирование финансовых условий экспортной сделки»;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4: «Реализация экспортной сделки»;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5: «Переговоры и заключение контракта».</a:t>
            </a:r>
          </a:p>
          <a:p>
            <a:pPr algn="ctr" eaLnBrk="1" hangingPunct="1"/>
            <a:r>
              <a:rPr lang="ru-RU" sz="1600" b="1" dirty="0"/>
              <a:t>Практическая часть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подготовка вывода продукции предприятия на внешний рынок;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сопровождение переговорного процесса;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проработка логистики доставки груза и  оформления таможенных документов;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рассмотрение особенностей валютного регулирования;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учет аспектов налогового законодательства.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389" name="Скругленный прямоугольник 48">
            <a:extLst>
              <a:ext uri="{FF2B5EF4-FFF2-40B4-BE49-F238E27FC236}">
                <a16:creationId xmlns:a16="http://schemas.microsoft.com/office/drawing/2014/main" id="{54172B63-3C0B-3F81-61DA-B69A0ADCEE8E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0" name="object 54">
            <a:extLst>
              <a:ext uri="{FF2B5EF4-FFF2-40B4-BE49-F238E27FC236}">
                <a16:creationId xmlns:a16="http://schemas.microsoft.com/office/drawing/2014/main" id="{19A93905-56F7-B48A-723D-41DB1DF8CA33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object 55">
            <a:extLst>
              <a:ext uri="{FF2B5EF4-FFF2-40B4-BE49-F238E27FC236}">
                <a16:creationId xmlns:a16="http://schemas.microsoft.com/office/drawing/2014/main" id="{EF15CDCF-E1BA-A741-00BE-F4C661B0C7BF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92" name="object 56">
              <a:extLst>
                <a:ext uri="{FF2B5EF4-FFF2-40B4-BE49-F238E27FC236}">
                  <a16:creationId xmlns:a16="http://schemas.microsoft.com/office/drawing/2014/main" id="{F955493D-A0E1-646B-1079-D4E7DE53E17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3" name="object 57">
              <a:extLst>
                <a:ext uri="{FF2B5EF4-FFF2-40B4-BE49-F238E27FC236}">
                  <a16:creationId xmlns:a16="http://schemas.microsoft.com/office/drawing/2014/main" id="{2452A77F-BB2C-9EE2-6AD6-6D52839A6D85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25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33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78" name="Параллелограмм 14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9" name="Прямоугольник 47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Параллелограмм 16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81" name="Прямоугольник 9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2" name="Прямоугольник 99"/>
          <p:cNvSpPr/>
          <p:nvPr/>
        </p:nvSpPr>
        <p:spPr>
          <a:xfrm>
            <a:off x="4198680" y="287280"/>
            <a:ext cx="7299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3" name="Группа 42"/>
          <p:cNvGrpSpPr/>
          <p:nvPr/>
        </p:nvGrpSpPr>
        <p:grpSpPr>
          <a:xfrm>
            <a:off x="590400" y="770760"/>
            <a:ext cx="11196000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85" name="Группа 43"/>
            <p:cNvGrpSpPr/>
            <p:nvPr/>
          </p:nvGrpSpPr>
          <p:grpSpPr>
            <a:xfrm>
              <a:off x="9968040" y="770760"/>
              <a:ext cx="1480680" cy="407014"/>
              <a:chOff x="9968040" y="770760"/>
              <a:chExt cx="1480680" cy="407014"/>
            </a:xfrm>
          </p:grpSpPr>
          <p:sp>
            <p:nvSpPr>
              <p:cNvPr id="286" name="Скругленный прямоугольник 29"/>
              <p:cNvSpPr/>
              <p:nvPr/>
            </p:nvSpPr>
            <p:spPr>
              <a:xfrm>
                <a:off x="9968040" y="784800"/>
                <a:ext cx="1480680" cy="37620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87" name="Прямоугольник 100"/>
              <p:cNvSpPr/>
              <p:nvPr/>
            </p:nvSpPr>
            <p:spPr>
              <a:xfrm>
                <a:off x="10366124" y="770760"/>
                <a:ext cx="688831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88" name="Прямоугольник 101"/>
          <p:cNvSpPr/>
          <p:nvPr/>
        </p:nvSpPr>
        <p:spPr>
          <a:xfrm>
            <a:off x="590400" y="1145520"/>
            <a:ext cx="11196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Прямоугольник 102"/>
          <p:cNvSpPr/>
          <p:nvPr/>
        </p:nvSpPr>
        <p:spPr>
          <a:xfrm>
            <a:off x="669240" y="1917000"/>
            <a:ext cx="1139904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Центр поддержки экспорта оплачивает: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- регистрационные взносы, аренду выставочной площади и оборудования, застройку стенда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- перевод на иностранный язык презентационных материалов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организацию работы переводчиков, трансфер (для зарубежных выставок)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u="sng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Расходы по перелету, проживанию и питанию,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defTabSz="914400">
              <a:lnSpc>
                <a:spcPct val="100000"/>
              </a:lnSpc>
            </a:pPr>
            <a:r>
              <a:rPr lang="ru-RU" sz="1600" b="0" u="sng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визовому обеспечению участники несут самостоятельно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UzFood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2025, 24-я Международная выставка продуктов питания, ингредиентов и пищевых технологий,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 8 по 10 апреля 2025 года, г. Ташкент, Республика Узбекистан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Рисунок 12"/>
          <p:cNvPicPr/>
          <p:nvPr/>
        </p:nvPicPr>
        <p:blipFill>
          <a:blip r:embed="rId2"/>
          <a:stretch/>
        </p:blipFill>
        <p:spPr>
          <a:xfrm>
            <a:off x="10539360" y="4677840"/>
            <a:ext cx="1405800" cy="1405800"/>
          </a:xfrm>
          <a:prstGeom prst="rect">
            <a:avLst/>
          </a:prstGeom>
          <a:ln w="0">
            <a:noFill/>
          </a:ln>
        </p:spPr>
      </p:pic>
      <p:sp>
        <p:nvSpPr>
          <p:cNvPr id="291" name="Скругленный прямоугольник 30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92" name="object 16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RU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3" name="object 43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294" name="object 44"/>
            <p:cNvPicPr/>
            <p:nvPr/>
          </p:nvPicPr>
          <p:blipFill>
            <a:blip r:embed="rId4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object 45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Группа 18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 dirty="0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/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/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/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/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/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/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6" name="Группа 49"/>
          <p:cNvGrpSpPr/>
          <p:nvPr/>
        </p:nvGrpSpPr>
        <p:grpSpPr>
          <a:xfrm>
            <a:off x="749160" y="837359"/>
            <a:ext cx="11747046" cy="986221"/>
            <a:chOff x="6536160" y="850139"/>
            <a:chExt cx="5622840" cy="986221"/>
          </a:xfrm>
        </p:grpSpPr>
        <p:sp>
          <p:nvSpPr>
            <p:cNvPr id="317" name="Скругленный прямоугольник 34"/>
            <p:cNvSpPr/>
            <p:nvPr/>
          </p:nvSpPr>
          <p:spPr>
            <a:xfrm>
              <a:off x="6536160" y="1047600"/>
              <a:ext cx="5016011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/>
            <p:cNvGrpSpPr/>
            <p:nvPr/>
          </p:nvGrpSpPr>
          <p:grpSpPr>
            <a:xfrm>
              <a:off x="9802800" y="850139"/>
              <a:ext cx="2356200" cy="548481"/>
              <a:chOff x="9802800" y="850139"/>
              <a:chExt cx="2356200" cy="548481"/>
            </a:xfrm>
          </p:grpSpPr>
          <p:sp>
            <p:nvSpPr>
              <p:cNvPr id="319" name="Скругленный прямоугольник 35"/>
              <p:cNvSpPr/>
              <p:nvPr/>
            </p:nvSpPr>
            <p:spPr>
              <a:xfrm>
                <a:off x="10112400" y="850139"/>
                <a:ext cx="1737000" cy="548481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/>
              <p:cNvSpPr/>
              <p:nvPr/>
            </p:nvSpPr>
            <p:spPr>
              <a:xfrm>
                <a:off x="9802800" y="87957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/>
          <p:cNvSpPr/>
          <p:nvPr/>
        </p:nvSpPr>
        <p:spPr>
          <a:xfrm>
            <a:off x="1212022" y="1386741"/>
            <a:ext cx="955355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/>
          <p:cNvSpPr/>
          <p:nvPr/>
        </p:nvSpPr>
        <p:spPr>
          <a:xfrm>
            <a:off x="540360" y="1852560"/>
            <a:ext cx="115164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OGU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Узбекистан, 01.05.2025 - 31.05.2025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01.01.2025)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SIAL </a:t>
            </a: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Djazagro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Алжир, 01.06.2025 - 30.06.2025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World Food Istanbul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Турция, 01.09.2025 - 30.09.2025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04.05.2025)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Форум «Сделано в России» 2025, Россия, 01.10.2025 - 31.10.2025 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WETEX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Adipec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KazAgro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Казахстан,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Скругленный прямоугольник 36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FA37E1-EC28-0159-1A89-95154CE3C1BA}"/>
              </a:ext>
            </a:extLst>
          </p:cNvPr>
          <p:cNvSpPr txBox="1"/>
          <p:nvPr/>
        </p:nvSpPr>
        <p:spPr>
          <a:xfrm>
            <a:off x="1310760" y="3963296"/>
            <a:ext cx="96594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АО «РЭЦ» софинансируется до 80% для МСП и до 50% для крупного бизнеса:  </a:t>
            </a:r>
          </a:p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-застройка стенда</a:t>
            </a:r>
          </a:p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-доставка выставочного оборудования </a:t>
            </a:r>
          </a:p>
          <a:p>
            <a:pPr marL="11112" algn="ctr">
              <a:buClr>
                <a:srgbClr val="000000"/>
              </a:buClr>
            </a:pPr>
            <a:endParaRPr lang="ru-RU" u="sng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11112" defTabSz="914400">
              <a:lnSpc>
                <a:spcPct val="100000"/>
              </a:lnSpc>
              <a:buClr>
                <a:srgbClr val="000000"/>
              </a:buClr>
            </a:pPr>
            <a:r>
              <a:rPr lang="ru-RU" sz="1800" b="0" u="sng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Расходы по перелету, проживанию и питанию, </a:t>
            </a:r>
            <a:endParaRPr lang="ru-RU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-77788" defTabSz="914400">
              <a:lnSpc>
                <a:spcPct val="100000"/>
              </a:lnSpc>
            </a:pPr>
            <a:r>
              <a:rPr lang="ru-RU" sz="1800" b="0" u="sng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визовому обеспечению участники несут самостоятельно</a:t>
            </a:r>
            <a:endParaRPr lang="ru-RU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214208" y="2132692"/>
            <a:ext cx="5177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lvl="1"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 запросу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21FB8A9D-EE00-EA50-C52A-E339DBBDD6A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9BA6F90-59D9-7F52-CA94-B1CEC2888044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2431DFB7-4394-6CB2-60DA-A1977A0AEF69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5783C2E4-1859-F2D4-E290-10441F475CFE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0A8CDFAE-C32A-4EAE-660A-C616D5B634A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9E694F8-2C6B-51D4-58F9-37994F4428B2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66757B42-1535-6F92-AB10-9E9983546E8E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79DD838B-DF36-59BA-DBE9-156BCE4ADEDD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EB1FF944-6FE2-4126-B85A-D1FE77E50254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736A871F-6F59-3E6D-3B69-9E22E948E610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BA946318-BA2A-A257-6B55-36428F38ACCD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E0D68B95-5A33-9E86-F8F0-79C40F8DDCB3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224280" y="4481334"/>
            <a:ext cx="49593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Страны поиска АО РЭЦ </a:t>
            </a: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(16 стран): </a:t>
            </a: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Азербайджан, Армения, Белоруссия, Вьетнам, Египет,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Индия, Иран, Казахстан, Киргизия, Китай,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ОАЭ, Саудовская Аравия, Таджикистан,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Таиланд, Турция, Узбекистан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24280" y="762840"/>
            <a:ext cx="5321520" cy="1005120"/>
            <a:chOff x="224280" y="762840"/>
            <a:chExt cx="5321520" cy="100512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189600" y="762840"/>
              <a:ext cx="2356200" cy="708120"/>
              <a:chOff x="3189600" y="762840"/>
              <a:chExt cx="2356200" cy="70812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189600" y="762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367640" y="1171440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536160" y="724680"/>
            <a:ext cx="5362402" cy="1111680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121A8AA7-09AA-A17F-F32D-CDB776DBB285}"/>
              </a:ext>
            </a:extLst>
          </p:cNvPr>
          <p:cNvSpPr/>
          <p:nvPr/>
        </p:nvSpPr>
        <p:spPr>
          <a:xfrm>
            <a:off x="6671946" y="1312581"/>
            <a:ext cx="448229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СОПРОВОЖДЕНИЕ ЭКСПОРТНОГО КОНТРАКТА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61C98F5F-378F-8681-AC6F-5704DE335EE0}"/>
              </a:ext>
            </a:extLst>
          </p:cNvPr>
          <p:cNvSpPr/>
          <p:nvPr/>
        </p:nvSpPr>
        <p:spPr>
          <a:xfrm>
            <a:off x="5394960" y="1852560"/>
            <a:ext cx="666180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проекта/ правовая экспертиза экспортного контракта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 по вопросам налогообложения и соблюдения валютного регулирования и валютного контроля;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документов для прохождения таможенных процедур;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перевод текста экспортного контракта на язык иностранного покупателя</a:t>
            </a: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1CC8AEBE-7E36-271B-FB08-751DE3BC3A89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5956782A-4E77-4B7F-A02A-F62D7DCDD0A6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96F7B1F3-859F-DDC5-6876-697DB2AC14EC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DC7427CD-04A1-CC41-3FAE-1C983C37AFE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77E1503C-FFCA-9403-703A-435802E5AFD2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4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1EF-D51C-6944-0C87-E82D4A0A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0EE6B40F-A2C9-7737-4456-BF785737D893}"/>
              </a:ext>
            </a:extLst>
          </p:cNvPr>
          <p:cNvSpPr/>
          <p:nvPr/>
        </p:nvSpPr>
        <p:spPr>
          <a:xfrm>
            <a:off x="214208" y="2132692"/>
            <a:ext cx="517788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35B9D36C-9020-23DF-DAC9-24C4D017076E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ACBF407A-2ABE-57F1-FDE3-99560C4477BE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D3DB0799-3AB2-3CE2-8B33-67285392C073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2B69000C-2E85-52D2-2BD3-E4DFA55F9ABC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73F5B25C-73B0-E6D6-BB74-1DA36B78973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60A18EA-F00C-9AF7-36FD-CA04F96E0472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3B0BCF4C-6068-61B3-B413-0420DC647FD8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094BE25B-67E2-EB50-75A8-DAB06623AED4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C40E7F83-AE9B-F433-F108-F89FFA8EED72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4ABE9CD4-AC2F-A0E6-0B4C-849EB075A3ED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370F6AD2-0768-2B5F-55B1-28684E535D01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63E88D77-919E-4014-46D5-1782910D6D74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88B608C2-2442-BE7F-3927-EFC3791A3165}"/>
              </a:ext>
            </a:extLst>
          </p:cNvPr>
          <p:cNvGrpSpPr/>
          <p:nvPr/>
        </p:nvGrpSpPr>
        <p:grpSpPr>
          <a:xfrm>
            <a:off x="224280" y="776880"/>
            <a:ext cx="5335762" cy="1187257"/>
            <a:chOff x="224280" y="776880"/>
            <a:chExt cx="5335762" cy="1187257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07AE9FF0-557A-311F-C7C5-D0A00831DA4A}"/>
                </a:ext>
              </a:extLst>
            </p:cNvPr>
            <p:cNvSpPr/>
            <p:nvPr/>
          </p:nvSpPr>
          <p:spPr>
            <a:xfrm>
              <a:off x="224280" y="1132537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C76C88E5-507D-7941-C25F-E3D229FE71BE}"/>
                </a:ext>
              </a:extLst>
            </p:cNvPr>
            <p:cNvGrpSpPr/>
            <p:nvPr/>
          </p:nvGrpSpPr>
          <p:grpSpPr>
            <a:xfrm>
              <a:off x="3203842" y="776880"/>
              <a:ext cx="2356200" cy="641160"/>
              <a:chOff x="3203842" y="776880"/>
              <a:chExt cx="2356200" cy="64116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DE182CE1-37CF-2EBD-1816-3FA50FD76D94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7E9717D6-6BBB-58F5-8A8D-D5DEE31E961C}"/>
                  </a:ext>
                </a:extLst>
              </p:cNvPr>
              <p:cNvSpPr/>
              <p:nvPr/>
            </p:nvSpPr>
            <p:spPr>
              <a:xfrm>
                <a:off x="3203842" y="851174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3A78ED1-38C4-E8A9-35F5-D2A2A3B182D0}"/>
              </a:ext>
            </a:extLst>
          </p:cNvPr>
          <p:cNvSpPr/>
          <p:nvPr/>
        </p:nvSpPr>
        <p:spPr>
          <a:xfrm>
            <a:off x="265057" y="1452002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700" b="1" spc="-60" dirty="0">
                <a:solidFill>
                  <a:srgbClr val="1D1D1B"/>
                </a:solidFill>
                <a:latin typeface="Calibri"/>
              </a:rPr>
              <a:t>МАРКЕТИНОГОВЫЕ/ПАТЕНТНЫЕ ИССЛЕДОВАНИЯ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6726626C-B740-B604-483E-8D03D61DCD23}"/>
              </a:ext>
            </a:extLst>
          </p:cNvPr>
          <p:cNvGrpSpPr/>
          <p:nvPr/>
        </p:nvGrpSpPr>
        <p:grpSpPr>
          <a:xfrm>
            <a:off x="6554865" y="745606"/>
            <a:ext cx="5648183" cy="1189718"/>
            <a:chOff x="6536160" y="646642"/>
            <a:chExt cx="5648183" cy="1189718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4B3BD8C4-E172-510D-3C90-2A3427E64429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9C873905-6528-F1A1-474A-D7DEE23C6A69}"/>
                </a:ext>
              </a:extLst>
            </p:cNvPr>
            <p:cNvGrpSpPr/>
            <p:nvPr/>
          </p:nvGrpSpPr>
          <p:grpSpPr>
            <a:xfrm>
              <a:off x="9828143" y="646642"/>
              <a:ext cx="2356200" cy="608040"/>
              <a:chOff x="9828143" y="646642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313B2663-1063-FC65-4CE2-93DCB9F6E383}"/>
                  </a:ext>
                </a:extLst>
              </p:cNvPr>
              <p:cNvSpPr/>
              <p:nvPr/>
            </p:nvSpPr>
            <p:spPr>
              <a:xfrm>
                <a:off x="10067696" y="646642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BDD0031-65A1-EBC5-1376-A391EB4D2C59}"/>
                  </a:ext>
                </a:extLst>
              </p:cNvPr>
              <p:cNvSpPr/>
              <p:nvPr/>
            </p:nvSpPr>
            <p:spPr>
              <a:xfrm>
                <a:off x="9828143" y="750833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ABEFC566-770D-A8CC-7A4A-385B68C4BA78}"/>
              </a:ext>
            </a:extLst>
          </p:cNvPr>
          <p:cNvSpPr/>
          <p:nvPr/>
        </p:nvSpPr>
        <p:spPr>
          <a:xfrm>
            <a:off x="6610203" y="1257767"/>
            <a:ext cx="453692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7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СЕРТИФИКАЦИЯ/ОФОМЛЕНИЕ ПРАВ НА </a:t>
            </a:r>
          </a:p>
          <a:p>
            <a:pPr defTabSz="914400">
              <a:lnSpc>
                <a:spcPct val="100000"/>
              </a:lnSpc>
            </a:pPr>
            <a:r>
              <a:rPr lang="ru-RU" sz="17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РЕЗУЛЬТАТЫ ИНТЕЛЛЕКТУАЛЬНОЙ ДЕТЕЛЬНОСТИ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193DE38E-7753-C758-C3E2-E89420DDEF75}"/>
              </a:ext>
            </a:extLst>
          </p:cNvPr>
          <p:cNvSpPr/>
          <p:nvPr/>
        </p:nvSpPr>
        <p:spPr>
          <a:xfrm>
            <a:off x="5370840" y="2148668"/>
            <a:ext cx="666180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lang="en-US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89165E64-0302-990E-4DF9-0E21B31A8168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D1A5FC74-E3E9-D8B7-8123-78335137E9C9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111CE32F-ACE1-1733-A75C-14B28A0769B7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52B77195-26A3-20E1-8566-7D384385AAE1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4C5A13D9-3EBC-0579-B88F-588AFB55F299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35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214208" y="2132692"/>
            <a:ext cx="517788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highlight>
                <a:schemeClr val="lt1"/>
              </a:highlight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sz="2000" dirty="0" err="1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Российской Федерации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highlight>
                <a:schemeClr val="lt1"/>
              </a:highlight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50%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87D2058E-DDC5-50DC-BE4A-589C66584C8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B0078EA-D139-E207-4A49-2C517F114FFB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710BAD7B-E4F3-A83B-1A2E-4B5B0675BC8A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FA88038E-C88A-8227-EFCC-4CEB80BC69A4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A5B9336B-077A-8381-A061-8C5D186480D9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7940B5CF-F3A4-46E1-8911-D239EF5E85CE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E30912D-2B14-6A5E-6276-C6BB061C1774}"/>
              </a:ext>
            </a:extLst>
          </p:cNvPr>
          <p:cNvGrpSpPr/>
          <p:nvPr/>
        </p:nvGrpSpPr>
        <p:grpSpPr>
          <a:xfrm>
            <a:off x="224280" y="776880"/>
            <a:ext cx="5335762" cy="991080"/>
            <a:chOff x="224280" y="776880"/>
            <a:chExt cx="5335762" cy="99108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4561446-2D6D-5942-F02D-EFC70A7E2259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5DF79843-ABF4-7670-A5F8-2DC18A208051}"/>
                </a:ext>
              </a:extLst>
            </p:cNvPr>
            <p:cNvGrpSpPr/>
            <p:nvPr/>
          </p:nvGrpSpPr>
          <p:grpSpPr>
            <a:xfrm>
              <a:off x="3203842" y="776880"/>
              <a:ext cx="2356200" cy="641160"/>
              <a:chOff x="3203842" y="776880"/>
              <a:chExt cx="2356200" cy="64116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4F8155FB-1AEC-ED0E-2492-F1076CDB3387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F2E735EE-EAF7-85FA-A78F-EF83C070131D}"/>
                  </a:ext>
                </a:extLst>
              </p:cNvPr>
              <p:cNvSpPr/>
              <p:nvPr/>
            </p:nvSpPr>
            <p:spPr>
              <a:xfrm>
                <a:off x="3203842" y="90442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СОФИНАНСИРОВАНИЕ</a:t>
            </a: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 ТРАНСПОРТИРОВКИ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1249C00B-1EF9-8592-A28F-725BE80D2C30}"/>
              </a:ext>
            </a:extLst>
          </p:cNvPr>
          <p:cNvGrpSpPr/>
          <p:nvPr/>
        </p:nvGrpSpPr>
        <p:grpSpPr>
          <a:xfrm>
            <a:off x="6536160" y="707015"/>
            <a:ext cx="5288400" cy="1129345"/>
            <a:chOff x="6536160" y="707015"/>
            <a:chExt cx="5288400" cy="1129345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88C535D2-5D9A-90BB-D1F5-0FF066E80793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C0F8385A-035F-A93F-A59F-F2FE125E013A}"/>
                </a:ext>
              </a:extLst>
            </p:cNvPr>
            <p:cNvGrpSpPr/>
            <p:nvPr/>
          </p:nvGrpSpPr>
          <p:grpSpPr>
            <a:xfrm>
              <a:off x="9468360" y="707015"/>
              <a:ext cx="2356200" cy="713481"/>
              <a:chOff x="9468360" y="707015"/>
              <a:chExt cx="2356200" cy="713481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9037AB0C-0FE8-168A-8294-4772FEEDD660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 dirty="0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B0008C4A-312A-FCF1-2675-8C2732B11655}"/>
                  </a:ext>
                </a:extLst>
              </p:cNvPr>
              <p:cNvSpPr/>
              <p:nvPr/>
            </p:nvSpPr>
            <p:spPr>
              <a:xfrm>
                <a:off x="9468360" y="707015"/>
                <a:ext cx="2356200" cy="713481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7417440" y="1110864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КОМПЕСАЦИЯ </a:t>
            </a: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ЗАТРАТ НА ТРАНСПОРТИРОВКУ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5394960" y="1852560"/>
            <a:ext cx="6661800" cy="3730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</a:rPr>
              <a:t>АПК:</a:t>
            </a:r>
          </a:p>
          <a:p>
            <a:pPr marL="0" indent="0" algn="ctr"/>
            <a:r>
              <a:rPr lang="ru-RU" sz="1800" dirty="0">
                <a:highlight>
                  <a:schemeClr val="lt1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endParaRPr lang="ru-RU" sz="900" b="1" dirty="0">
              <a:solidFill>
                <a:srgbClr val="0033CC"/>
              </a:solidFill>
              <a:highlight>
                <a:srgbClr val="FFFFFF"/>
              </a:highlight>
              <a:latin typeface="Arial"/>
              <a:cs typeface="Arial"/>
              <a:sym typeface="Cambria"/>
            </a:endParaRP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ПРОМПРОДУКЦИЯ:</a:t>
            </a:r>
          </a:p>
          <a:p>
            <a:pPr marL="0" indent="0" algn="ctr"/>
            <a:r>
              <a:rPr lang="ru-RU" sz="18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поставляемой продукции</a:t>
            </a:r>
          </a:p>
          <a:p>
            <a:pPr marL="0" indent="0" algn="ctr"/>
            <a:endParaRPr lang="ru-RU" sz="900" dirty="0"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indent="0" algn="ctr"/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ЛПК:</a:t>
            </a:r>
          </a:p>
          <a:p>
            <a:pPr marL="0" indent="0" algn="ctr"/>
            <a:r>
              <a:rPr lang="ru-RU" sz="18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87E85FF6-17A8-6068-727F-A8FB699121FF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A9A113D1-C8A3-A8E1-16A3-00E70DACC91A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DFC8BD54-2D31-4FA5-FCB4-242C9F749015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5C25C695-B888-B952-825A-11FA2B49AB8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8F5B3B13-36BC-4659-30CF-6BC21DD8FE48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18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Группа 51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29" name="Параллелограмм 19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30" name="Прямоугольник 115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Параллелограмм 20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32" name="Прямоугольник 11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3" name="Прямоугольник 117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4" name="Группа 52"/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35" name="TextBox 19"/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6" name="Блок-схема: альтернативный процесс 8"/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7" name="Прямоугольник 118"/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38" name="Прямоугольник 119"/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9" name="Прямоугольник 120"/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0" name="TextBox 21"/>
          <p:cNvSpPr/>
          <p:nvPr/>
        </p:nvSpPr>
        <p:spPr>
          <a:xfrm>
            <a:off x="311760" y="5225400"/>
            <a:ext cx="477828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Страны: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1" name="Группа 53"/>
          <p:cNvGrpSpPr/>
          <p:nvPr/>
        </p:nvGrpSpPr>
        <p:grpSpPr>
          <a:xfrm>
            <a:off x="208440" y="797760"/>
            <a:ext cx="5293440" cy="1124280"/>
            <a:chOff x="208440" y="797760"/>
            <a:chExt cx="5293440" cy="1124280"/>
          </a:xfrm>
        </p:grpSpPr>
        <p:sp>
          <p:nvSpPr>
            <p:cNvPr id="342" name="Скругленный прямоугольник 37"/>
            <p:cNvSpPr/>
            <p:nvPr/>
          </p:nvSpPr>
          <p:spPr>
            <a:xfrm>
              <a:off x="208440" y="109044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43" name="Группа 54"/>
            <p:cNvGrpSpPr/>
            <p:nvPr/>
          </p:nvGrpSpPr>
          <p:grpSpPr>
            <a:xfrm>
              <a:off x="3145680" y="797760"/>
              <a:ext cx="2356200" cy="708120"/>
              <a:chOff x="3145680" y="797760"/>
              <a:chExt cx="2356200" cy="708120"/>
            </a:xfrm>
          </p:grpSpPr>
          <p:sp>
            <p:nvSpPr>
              <p:cNvPr id="344" name="Скругленный прямоугольник 39"/>
              <p:cNvSpPr/>
              <p:nvPr/>
            </p:nvSpPr>
            <p:spPr>
              <a:xfrm>
                <a:off x="3430800" y="82080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45" name="Прямоугольник 121"/>
              <p:cNvSpPr/>
              <p:nvPr/>
            </p:nvSpPr>
            <p:spPr>
              <a:xfrm>
                <a:off x="3145680" y="79776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46" name="Прямоугольник 122"/>
          <p:cNvSpPr/>
          <p:nvPr/>
        </p:nvSpPr>
        <p:spPr>
          <a:xfrm>
            <a:off x="818640" y="1419120"/>
            <a:ext cx="3465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РАЗМЕЩЕНИЕ В ПАВИЛЬОНАХ АПК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7" name="Группа 55"/>
          <p:cNvGrpSpPr/>
          <p:nvPr/>
        </p:nvGrpSpPr>
        <p:grpSpPr>
          <a:xfrm>
            <a:off x="6554160" y="779400"/>
            <a:ext cx="5312880" cy="1134000"/>
            <a:chOff x="6554160" y="779400"/>
            <a:chExt cx="5312880" cy="1134000"/>
          </a:xfrm>
        </p:grpSpPr>
        <p:sp>
          <p:nvSpPr>
            <p:cNvPr id="348" name="Скругленный прямоугольник 40"/>
            <p:cNvSpPr/>
            <p:nvPr/>
          </p:nvSpPr>
          <p:spPr>
            <a:xfrm>
              <a:off x="6554160" y="112464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49" name="Группа 56"/>
            <p:cNvGrpSpPr/>
            <p:nvPr/>
          </p:nvGrpSpPr>
          <p:grpSpPr>
            <a:xfrm>
              <a:off x="9510840" y="779400"/>
              <a:ext cx="2356200" cy="708120"/>
              <a:chOff x="9510840" y="779400"/>
              <a:chExt cx="2356200" cy="708120"/>
            </a:xfrm>
          </p:grpSpPr>
          <p:sp>
            <p:nvSpPr>
              <p:cNvPr id="350" name="Скругленный прямоугольник 41"/>
              <p:cNvSpPr/>
              <p:nvPr/>
            </p:nvSpPr>
            <p:spPr>
              <a:xfrm>
                <a:off x="9795600" y="80172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51" name="Прямоугольник 123"/>
              <p:cNvSpPr/>
              <p:nvPr/>
            </p:nvSpPr>
            <p:spPr>
              <a:xfrm>
                <a:off x="9510840" y="77940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52" name="Прямоугольник 124"/>
          <p:cNvSpPr/>
          <p:nvPr/>
        </p:nvSpPr>
        <p:spPr>
          <a:xfrm>
            <a:off x="7135560" y="1397160"/>
            <a:ext cx="3887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СЕРТИФИКАЦИЯ «СДЕЛАНО В РОССИИ»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 125"/>
          <p:cNvSpPr/>
          <p:nvPr/>
        </p:nvSpPr>
        <p:spPr>
          <a:xfrm>
            <a:off x="268920" y="2056320"/>
            <a:ext cx="4982760" cy="310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Основные преимущества при размещении:</a:t>
            </a: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Прямоугольник 126"/>
          <p:cNvSpPr/>
          <p:nvPr/>
        </p:nvSpPr>
        <p:spPr>
          <a:xfrm>
            <a:off x="5484960" y="2189520"/>
            <a:ext cx="6467040" cy="35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Участники Программы получат: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участие в рекламно-информационных кампаниях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создание кобрендинговых продуктов (оформление упаковки товара с использованием элементов Национального бренда «Сделано в России») для приоритетного продвижения в рамках акций продвижения за рубежом Группы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приоритетное размещение и продвижение в Национальных магазинах на международных электронных торговых площадках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публикации в каталоге конкурентоспособной продукции для распространения через зарубежные сети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экспертные патентные исследования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профессиональное обучение правовой охране РИД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Скругленный прямоугольник 42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56" name="object 50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7" name="object 51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58" name="object 52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9" name="object 53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360" name="Picture 3" descr="Международный экспортный форум &quot;Сделано в России&quot;  "/>
          <p:cNvPicPr/>
          <p:nvPr/>
        </p:nvPicPr>
        <p:blipFill>
          <a:blip r:embed="rId4"/>
          <a:stretch/>
        </p:blipFill>
        <p:spPr>
          <a:xfrm>
            <a:off x="10832760" y="1957320"/>
            <a:ext cx="1029240" cy="82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4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85"/>
          <p:cNvSpPr/>
          <p:nvPr/>
        </p:nvSpPr>
        <p:spPr>
          <a:xfrm>
            <a:off x="5919480" y="522720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«Поддержка СВО	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919480" y="440640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835040" y="3406680"/>
            <a:ext cx="1800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752600" y="4227480"/>
            <a:ext cx="2005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820280" y="4885200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6137640" y="3560400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170040" y="4242600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164640" y="487584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92"/>
          <p:cNvSpPr/>
          <p:nvPr/>
        </p:nvSpPr>
        <p:spPr>
          <a:xfrm>
            <a:off x="6630840" y="1275840"/>
            <a:ext cx="5303160" cy="204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600" b="1" strike="noStrike" spc="5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lang="ru-RU" sz="16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600" b="1" strike="noStrike" spc="7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4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49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Татарстан)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 или гражданин, зарегистрированный в качестве индивидуального предпринимателя, после возвращения с военной службы в зоне СВО.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Кольцо 10"/>
          <p:cNvSpPr/>
          <p:nvPr/>
        </p:nvSpPr>
        <p:spPr>
          <a:xfrm>
            <a:off x="6065640" y="1612800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17" name="TextBox 14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93"/>
          <p:cNvSpPr/>
          <p:nvPr/>
        </p:nvSpPr>
        <p:spPr>
          <a:xfrm>
            <a:off x="7839360" y="5543640"/>
            <a:ext cx="1197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Без залога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5"/>
          <p:cNvSpPr/>
          <p:nvPr/>
        </p:nvSpPr>
        <p:spPr>
          <a:xfrm>
            <a:off x="3421080" y="1127880"/>
            <a:ext cx="5346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Скругленный прямоугольник 14"/>
          <p:cNvSpPr/>
          <p:nvPr/>
        </p:nvSpPr>
        <p:spPr>
          <a:xfrm>
            <a:off x="3762360" y="1010520"/>
            <a:ext cx="4662720" cy="622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6" name="Параллелограмм 21"/>
          <p:cNvSpPr/>
          <p:nvPr/>
        </p:nvSpPr>
        <p:spPr>
          <a:xfrm>
            <a:off x="210960" y="234360"/>
            <a:ext cx="779760" cy="4708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7" name="Прямоугольник 22"/>
          <p:cNvSpPr/>
          <p:nvPr/>
        </p:nvSpPr>
        <p:spPr>
          <a:xfrm>
            <a:off x="424440" y="271800"/>
            <a:ext cx="18036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398" name="Параллелограмм 25"/>
          <p:cNvSpPr/>
          <p:nvPr/>
        </p:nvSpPr>
        <p:spPr>
          <a:xfrm>
            <a:off x="932400" y="244800"/>
            <a:ext cx="10825200" cy="46404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9" name="Прямоугольник 27"/>
          <p:cNvSpPr/>
          <p:nvPr/>
        </p:nvSpPr>
        <p:spPr>
          <a:xfrm>
            <a:off x="1330560" y="288000"/>
            <a:ext cx="992484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TextBox 20"/>
          <p:cNvSpPr/>
          <p:nvPr/>
        </p:nvSpPr>
        <p:spPr>
          <a:xfrm>
            <a:off x="6447960" y="1805400"/>
            <a:ext cx="4892400" cy="179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Кольцо 33"/>
          <p:cNvSpPr/>
          <p:nvPr/>
        </p:nvSpPr>
        <p:spPr>
          <a:xfrm>
            <a:off x="6085080" y="1853280"/>
            <a:ext cx="294840" cy="275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02" name="Прямая соединительная линия 26"/>
          <p:cNvCxnSpPr/>
          <p:nvPr/>
        </p:nvCxnSpPr>
        <p:spPr>
          <a:xfrm>
            <a:off x="5858280" y="3789000"/>
            <a:ext cx="560376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03" name="Прямоугольник 6"/>
          <p:cNvSpPr/>
          <p:nvPr/>
        </p:nvSpPr>
        <p:spPr>
          <a:xfrm>
            <a:off x="6527880" y="4124880"/>
            <a:ext cx="535752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7"/>
          <p:cNvPicPr/>
          <p:nvPr/>
        </p:nvPicPr>
        <p:blipFill>
          <a:blip r:embed="rId2"/>
          <a:stretch/>
        </p:blipFill>
        <p:spPr>
          <a:xfrm>
            <a:off x="5858640" y="420372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32"/>
          <p:cNvPicPr/>
          <p:nvPr/>
        </p:nvPicPr>
        <p:blipFill>
          <a:blip r:embed="rId2"/>
          <a:stretch/>
        </p:blipFill>
        <p:spPr>
          <a:xfrm>
            <a:off x="5858640" y="472356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33"/>
          <p:cNvPicPr/>
          <p:nvPr/>
        </p:nvPicPr>
        <p:blipFill>
          <a:blip r:embed="rId2"/>
          <a:stretch/>
        </p:blipFill>
        <p:spPr>
          <a:xfrm>
            <a:off x="5858640" y="5535360"/>
            <a:ext cx="379800" cy="36144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8"/>
          <p:cNvSpPr/>
          <p:nvPr/>
        </p:nvSpPr>
        <p:spPr>
          <a:xfrm>
            <a:off x="482760" y="2133000"/>
            <a:ext cx="5061240" cy="31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«О транспортном налоге» 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"О налоге на имущество организаций"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6"/>
          <p:cNvSpPr/>
          <p:nvPr/>
        </p:nvSpPr>
        <p:spPr>
          <a:xfrm>
            <a:off x="3431880" y="929160"/>
            <a:ext cx="5756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Скругленный прямоугольник 2"/>
          <p:cNvSpPr/>
          <p:nvPr/>
        </p:nvSpPr>
        <p:spPr>
          <a:xfrm>
            <a:off x="2855520" y="969840"/>
            <a:ext cx="6548040" cy="622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0" name="Параллелограмм 3"/>
          <p:cNvSpPr/>
          <p:nvPr/>
        </p:nvSpPr>
        <p:spPr>
          <a:xfrm>
            <a:off x="210960" y="234360"/>
            <a:ext cx="779400" cy="4705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1" name="Прямоугольник 13"/>
          <p:cNvSpPr/>
          <p:nvPr/>
        </p:nvSpPr>
        <p:spPr>
          <a:xfrm>
            <a:off x="424440" y="271800"/>
            <a:ext cx="180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12" name="Параллелограмм 4"/>
          <p:cNvSpPr/>
          <p:nvPr/>
        </p:nvSpPr>
        <p:spPr>
          <a:xfrm>
            <a:off x="932400" y="244800"/>
            <a:ext cx="10824840" cy="463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3" name="Прямоугольник 15"/>
          <p:cNvSpPr/>
          <p:nvPr/>
        </p:nvSpPr>
        <p:spPr>
          <a:xfrm>
            <a:off x="1330560" y="288000"/>
            <a:ext cx="99244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Box 7"/>
          <p:cNvSpPr/>
          <p:nvPr/>
        </p:nvSpPr>
        <p:spPr>
          <a:xfrm>
            <a:off x="6162480" y="1922760"/>
            <a:ext cx="5594760" cy="25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Кольцо 2"/>
          <p:cNvSpPr/>
          <p:nvPr/>
        </p:nvSpPr>
        <p:spPr>
          <a:xfrm>
            <a:off x="131760" y="1881720"/>
            <a:ext cx="294480" cy="2746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Arial"/>
              </a:rPr>
              <a:t>с</a:t>
            </a:r>
          </a:p>
        </p:txBody>
      </p:sp>
      <p:cxnSp>
        <p:nvCxnSpPr>
          <p:cNvPr id="416" name="Прямая соединительная линия 2"/>
          <p:cNvCxnSpPr/>
          <p:nvPr/>
        </p:nvCxnSpPr>
        <p:spPr>
          <a:xfrm>
            <a:off x="6279840" y="4679280"/>
            <a:ext cx="5604120" cy="46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17" name="Прямоугольник 18"/>
          <p:cNvSpPr/>
          <p:nvPr/>
        </p:nvSpPr>
        <p:spPr>
          <a:xfrm>
            <a:off x="429840" y="1833840"/>
            <a:ext cx="5506560" cy="35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Группа 2"/>
          <p:cNvGrpSpPr/>
          <p:nvPr/>
        </p:nvGrpSpPr>
        <p:grpSpPr>
          <a:xfrm>
            <a:off x="6201360" y="5170320"/>
            <a:ext cx="1715040" cy="568800"/>
            <a:chOff x="6201360" y="5170320"/>
            <a:chExt cx="1715040" cy="568800"/>
          </a:xfrm>
        </p:grpSpPr>
        <p:pic>
          <p:nvPicPr>
            <p:cNvPr id="419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3880" cy="46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Прямоугольник 33"/>
            <p:cNvSpPr/>
            <p:nvPr/>
          </p:nvSpPr>
          <p:spPr>
            <a:xfrm>
              <a:off x="6201360" y="5208840"/>
              <a:ext cx="13215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Прямоугольник 37"/>
            <p:cNvSpPr/>
            <p:nvPr/>
          </p:nvSpPr>
          <p:spPr>
            <a:xfrm>
              <a:off x="6201360" y="5436000"/>
              <a:ext cx="180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22" name="Прямоугольник 38"/>
          <p:cNvSpPr/>
          <p:nvPr/>
        </p:nvSpPr>
        <p:spPr>
          <a:xfrm>
            <a:off x="8092800" y="4838760"/>
            <a:ext cx="2638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Группа 12"/>
          <p:cNvGrpSpPr/>
          <p:nvPr/>
        </p:nvGrpSpPr>
        <p:grpSpPr>
          <a:xfrm>
            <a:off x="210960" y="179280"/>
            <a:ext cx="9985320" cy="470880"/>
            <a:chOff x="210960" y="179280"/>
            <a:chExt cx="9985320" cy="470880"/>
          </a:xfrm>
        </p:grpSpPr>
        <p:sp>
          <p:nvSpPr>
            <p:cNvPr id="424" name="Параллелограмм 13"/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5" name="Прямоугольник 14"/>
            <p:cNvSpPr/>
            <p:nvPr/>
          </p:nvSpPr>
          <p:spPr>
            <a:xfrm>
              <a:off x="1296360" y="242280"/>
              <a:ext cx="86256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Параллелограмм 15"/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7" name="Прямоугольник 16"/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428" name="Скругленный прямоугольник 38"/>
          <p:cNvSpPr/>
          <p:nvPr/>
        </p:nvSpPr>
        <p:spPr>
          <a:xfrm>
            <a:off x="4320360" y="1260000"/>
            <a:ext cx="359604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Скругленный прямоугольник 38"/>
          <p:cNvSpPr/>
          <p:nvPr/>
        </p:nvSpPr>
        <p:spPr>
          <a:xfrm>
            <a:off x="8460000" y="1260000"/>
            <a:ext cx="3308040" cy="481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Скругленный прямоугольник 38"/>
          <p:cNvSpPr/>
          <p:nvPr/>
        </p:nvSpPr>
        <p:spPr>
          <a:xfrm>
            <a:off x="360000" y="1260000"/>
            <a:ext cx="327060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Овал 29"/>
          <p:cNvSpPr/>
          <p:nvPr/>
        </p:nvSpPr>
        <p:spPr>
          <a:xfrm>
            <a:off x="58536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Овал 30"/>
          <p:cNvSpPr/>
          <p:nvPr/>
        </p:nvSpPr>
        <p:spPr>
          <a:xfrm>
            <a:off x="504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Овал 31"/>
          <p:cNvSpPr/>
          <p:nvPr/>
        </p:nvSpPr>
        <p:spPr>
          <a:xfrm>
            <a:off x="882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Прямоугольник 32"/>
          <p:cNvSpPr/>
          <p:nvPr/>
        </p:nvSpPr>
        <p:spPr>
          <a:xfrm>
            <a:off x="299520" y="1868040"/>
            <a:ext cx="3656880" cy="37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Прямоугольник 34"/>
          <p:cNvSpPr/>
          <p:nvPr/>
        </p:nvSpPr>
        <p:spPr>
          <a:xfrm>
            <a:off x="4259520" y="1800000"/>
            <a:ext cx="365688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оугольник 35"/>
          <p:cNvSpPr/>
          <p:nvPr/>
        </p:nvSpPr>
        <p:spPr>
          <a:xfrm>
            <a:off x="8410680" y="1800000"/>
            <a:ext cx="346572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Box 37"/>
          <p:cNvSpPr/>
          <p:nvPr/>
        </p:nvSpPr>
        <p:spPr>
          <a:xfrm>
            <a:off x="329040" y="630720"/>
            <a:ext cx="11523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8" name="Прямая соединительная линия 42"/>
          <p:cNvCxnSpPr/>
          <p:nvPr/>
        </p:nvCxnSpPr>
        <p:spPr>
          <a:xfrm>
            <a:off x="2473920" y="1198800"/>
            <a:ext cx="720504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39" name="Прямая соединительная линия 51"/>
          <p:cNvCxnSpPr/>
          <p:nvPr/>
        </p:nvCxnSpPr>
        <p:spPr>
          <a:xfrm>
            <a:off x="2159640" y="1126800"/>
            <a:ext cx="790092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40" name="Прямая соединительная линия 52"/>
          <p:cNvCxnSpPr/>
          <p:nvPr/>
        </p:nvCxnSpPr>
        <p:spPr>
          <a:xfrm>
            <a:off x="1775520" y="1052640"/>
            <a:ext cx="8645040" cy="64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41" name="Прямоугольник 19"/>
          <p:cNvSpPr/>
          <p:nvPr/>
        </p:nvSpPr>
        <p:spPr>
          <a:xfrm>
            <a:off x="849240" y="6416280"/>
            <a:ext cx="6091560" cy="3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42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5680" cy="299520"/>
          </a:xfrm>
          <a:prstGeom prst="rect">
            <a:avLst/>
          </a:prstGeom>
          <a:ln w="0">
            <a:noFill/>
          </a:ln>
        </p:spPr>
      </p:pic>
      <p:sp>
        <p:nvSpPr>
          <p:cNvPr id="443" name="TextBox 24"/>
          <p:cNvSpPr/>
          <p:nvPr/>
        </p:nvSpPr>
        <p:spPr>
          <a:xfrm>
            <a:off x="8611200" y="6327720"/>
            <a:ext cx="3308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6400" cy="143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12"/>
          <p:cNvSpPr/>
          <p:nvPr/>
        </p:nvSpPr>
        <p:spPr>
          <a:xfrm>
            <a:off x="4493160" y="1190160"/>
            <a:ext cx="3992400" cy="124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AutoShape 5"/>
          <p:cNvSpPr/>
          <p:nvPr/>
        </p:nvSpPr>
        <p:spPr>
          <a:xfrm>
            <a:off x="177480" y="231840"/>
            <a:ext cx="782640" cy="473040"/>
          </a:xfrm>
          <a:custGeom>
            <a:avLst/>
            <a:gdLst>
              <a:gd name="textAreaLeft" fmla="*/ 0 w 782640"/>
              <a:gd name="textAreaRight" fmla="*/ 784440 w 782640"/>
              <a:gd name="textAreaTop" fmla="*/ 0 h 473040"/>
              <a:gd name="textAreaBottom" fmla="*/ 474840 h 47304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7" name="Rectangle 13"/>
          <p:cNvSpPr/>
          <p:nvPr/>
        </p:nvSpPr>
        <p:spPr>
          <a:xfrm>
            <a:off x="423360" y="271440"/>
            <a:ext cx="182880" cy="7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8" name="AutoShape 6"/>
          <p:cNvSpPr/>
          <p:nvPr/>
        </p:nvSpPr>
        <p:spPr>
          <a:xfrm>
            <a:off x="996480" y="235080"/>
            <a:ext cx="10827360" cy="466920"/>
          </a:xfrm>
          <a:custGeom>
            <a:avLst/>
            <a:gdLst>
              <a:gd name="textAreaLeft" fmla="*/ 0 w 10827360"/>
              <a:gd name="textAreaRight" fmla="*/ 10829160 w 10827360"/>
              <a:gd name="textAreaTop" fmla="*/ 0 h 466920"/>
              <a:gd name="textAreaBottom" fmla="*/ 468720 h 46692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9" name="Rectangle 14"/>
          <p:cNvSpPr/>
          <p:nvPr/>
        </p:nvSpPr>
        <p:spPr>
          <a:xfrm>
            <a:off x="1998360" y="438120"/>
            <a:ext cx="8778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 defTabSz="914400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Rectangle 15"/>
          <p:cNvSpPr/>
          <p:nvPr/>
        </p:nvSpPr>
        <p:spPr>
          <a:xfrm>
            <a:off x="4492800" y="2686320"/>
            <a:ext cx="4464720" cy="39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Основные условия предоставления поручительств: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на пополнение оборотных средств, рефинансирование: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–  сумма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70 млн руб.        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(на одного заемщика/группу связанных заемщиков);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DejaVu Sans"/>
              </a:rPr>
              <a:t>на инвестиционные проекты и вложения во внеоборотные активы: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– сумма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100 млн руб.       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(на одного заемщика);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8108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– сумма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120 млн руб.       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(на группу связанных заемщиков)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доля поручительства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до 70%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от суммы кредита, банковской гарантии;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комиссия </a:t>
            </a: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0,1 – 1 %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от суммы предоставляемого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Rectangle 16"/>
          <p:cNvSpPr/>
          <p:nvPr/>
        </p:nvSpPr>
        <p:spPr>
          <a:xfrm>
            <a:off x="8958600" y="1283040"/>
            <a:ext cx="266508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УСЛУГИ ЕДИНОГО ЦЕНТРА КРЕДИТОВАНИЯ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Rectangle 17"/>
          <p:cNvSpPr/>
          <p:nvPr/>
        </p:nvSpPr>
        <p:spPr>
          <a:xfrm>
            <a:off x="8958600" y="2865600"/>
            <a:ext cx="2844720" cy="159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Подбор оптимального кредитного продукта;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Помощь в выборе финансовой организации;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Консультация по подготовке документов;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Безвозмездное оказание услуг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3" name="Рисунок 6"/>
          <p:cNvPicPr/>
          <p:nvPr/>
        </p:nvPicPr>
        <p:blipFill>
          <a:blip r:embed="rId3"/>
          <a:stretch/>
        </p:blipFill>
        <p:spPr>
          <a:xfrm>
            <a:off x="6171840" y="257400"/>
            <a:ext cx="5595840" cy="609840"/>
          </a:xfrm>
          <a:prstGeom prst="rect">
            <a:avLst/>
          </a:prstGeom>
          <a:ln w="0">
            <a:noFill/>
          </a:ln>
        </p:spPr>
      </p:pic>
      <p:grpSp>
        <p:nvGrpSpPr>
          <p:cNvPr id="454" name="Группа 6"/>
          <p:cNvGrpSpPr/>
          <p:nvPr/>
        </p:nvGrpSpPr>
        <p:grpSpPr>
          <a:xfrm>
            <a:off x="8740440" y="551520"/>
            <a:ext cx="3188880" cy="1813320"/>
            <a:chOff x="8740440" y="551520"/>
            <a:chExt cx="3188880" cy="1813320"/>
          </a:xfrm>
        </p:grpSpPr>
        <p:sp>
          <p:nvSpPr>
            <p:cNvPr id="455" name="Скругленный прямоугольник 5"/>
            <p:cNvSpPr/>
            <p:nvPr/>
          </p:nvSpPr>
          <p:spPr>
            <a:xfrm>
              <a:off x="8740440" y="1048680"/>
              <a:ext cx="3102120" cy="1316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56" name="Прямоугольник 17"/>
            <p:cNvPicPr/>
            <p:nvPr/>
          </p:nvPicPr>
          <p:blipFill>
            <a:blip r:embed="rId4"/>
            <a:stretch/>
          </p:blipFill>
          <p:spPr>
            <a:xfrm>
              <a:off x="10436040" y="551520"/>
              <a:ext cx="1493280" cy="642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57" name="Группа 7"/>
          <p:cNvGrpSpPr/>
          <p:nvPr/>
        </p:nvGrpSpPr>
        <p:grpSpPr>
          <a:xfrm>
            <a:off x="4366080" y="549720"/>
            <a:ext cx="4777920" cy="1876320"/>
            <a:chOff x="4366080" y="549720"/>
            <a:chExt cx="4777920" cy="1876320"/>
          </a:xfrm>
        </p:grpSpPr>
        <p:sp>
          <p:nvSpPr>
            <p:cNvPr id="458" name="Скругленный прямоугольник 7"/>
            <p:cNvSpPr/>
            <p:nvPr/>
          </p:nvSpPr>
          <p:spPr>
            <a:xfrm>
              <a:off x="4366080" y="1060560"/>
              <a:ext cx="4246200" cy="13654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59" name="Прямоугольник 29"/>
            <p:cNvPicPr/>
            <p:nvPr/>
          </p:nvPicPr>
          <p:blipFill>
            <a:blip r:embed="rId5"/>
            <a:stretch/>
          </p:blipFill>
          <p:spPr>
            <a:xfrm>
              <a:off x="6909120" y="549720"/>
              <a:ext cx="2234880" cy="663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0" name="Группа 8"/>
          <p:cNvGrpSpPr/>
          <p:nvPr/>
        </p:nvGrpSpPr>
        <p:grpSpPr>
          <a:xfrm>
            <a:off x="4095720" y="1811160"/>
            <a:ext cx="4873320" cy="4960080"/>
            <a:chOff x="4095720" y="1811160"/>
            <a:chExt cx="4873320" cy="4960080"/>
          </a:xfrm>
        </p:grpSpPr>
        <p:sp>
          <p:nvSpPr>
            <p:cNvPr id="461" name="Скругленный прямоугольник 8"/>
            <p:cNvSpPr/>
            <p:nvPr/>
          </p:nvSpPr>
          <p:spPr>
            <a:xfrm>
              <a:off x="4095720" y="2585160"/>
              <a:ext cx="4742640" cy="4186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62" name="Прямоугольник 39"/>
            <p:cNvPicPr/>
            <p:nvPr/>
          </p:nvPicPr>
          <p:blipFill>
            <a:blip r:embed="rId6"/>
            <a:stretch/>
          </p:blipFill>
          <p:spPr>
            <a:xfrm>
              <a:off x="6687000" y="1811160"/>
              <a:ext cx="2282040" cy="1763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63" name="Группа 9"/>
          <p:cNvGrpSpPr/>
          <p:nvPr/>
        </p:nvGrpSpPr>
        <p:grpSpPr>
          <a:xfrm>
            <a:off x="8958600" y="2366280"/>
            <a:ext cx="2883600" cy="2338200"/>
            <a:chOff x="8958600" y="2366280"/>
            <a:chExt cx="2883600" cy="2338200"/>
          </a:xfrm>
        </p:grpSpPr>
        <p:sp>
          <p:nvSpPr>
            <p:cNvPr id="464" name="Скругленный прямоугольник 9"/>
            <p:cNvSpPr/>
            <p:nvPr/>
          </p:nvSpPr>
          <p:spPr>
            <a:xfrm>
              <a:off x="8958600" y="2709720"/>
              <a:ext cx="2808000" cy="1994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65" name="Прямоугольник 40"/>
            <p:cNvPicPr/>
            <p:nvPr/>
          </p:nvPicPr>
          <p:blipFill>
            <a:blip r:embed="rId7"/>
            <a:stretch/>
          </p:blipFill>
          <p:spPr>
            <a:xfrm>
              <a:off x="10494360" y="2366280"/>
              <a:ext cx="1347840" cy="831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66" name="Рисунок 8"/>
          <p:cNvPicPr/>
          <p:nvPr/>
        </p:nvPicPr>
        <p:blipFill>
          <a:blip r:embed="rId8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467" name="TextBox 10"/>
          <p:cNvSpPr/>
          <p:nvPr/>
        </p:nvSpPr>
        <p:spPr>
          <a:xfrm>
            <a:off x="203400" y="1190880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Прямоугольник 41"/>
          <p:cNvSpPr/>
          <p:nvPr/>
        </p:nvSpPr>
        <p:spPr>
          <a:xfrm>
            <a:off x="8470800" y="2936880"/>
            <a:ext cx="3346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60 %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оугольник 42"/>
          <p:cNvSpPr/>
          <p:nvPr/>
        </p:nvSpPr>
        <p:spPr>
          <a:xfrm>
            <a:off x="8345520" y="3689280"/>
            <a:ext cx="217044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Прямоугольник 43"/>
          <p:cNvSpPr/>
          <p:nvPr/>
        </p:nvSpPr>
        <p:spPr>
          <a:xfrm>
            <a:off x="8383680" y="4205160"/>
            <a:ext cx="4003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1" name="Picture 9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54920" y="3736800"/>
            <a:ext cx="358920" cy="33372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0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997760" y="3060720"/>
            <a:ext cx="382680" cy="357480"/>
          </a:xfrm>
          <a:prstGeom prst="rect">
            <a:avLst/>
          </a:prstGeom>
          <a:ln w="0">
            <a:noFill/>
          </a:ln>
        </p:spPr>
      </p:pic>
      <p:sp>
        <p:nvSpPr>
          <p:cNvPr id="473" name="Прямоугольник 44"/>
          <p:cNvSpPr/>
          <p:nvPr/>
        </p:nvSpPr>
        <p:spPr>
          <a:xfrm>
            <a:off x="5316480" y="2971800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Прямоугольник 45"/>
          <p:cNvSpPr/>
          <p:nvPr/>
        </p:nvSpPr>
        <p:spPr>
          <a:xfrm>
            <a:off x="5375160" y="3701880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46"/>
          <p:cNvSpPr/>
          <p:nvPr/>
        </p:nvSpPr>
        <p:spPr>
          <a:xfrm>
            <a:off x="5375160" y="4307040"/>
            <a:ext cx="40546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 51"/>
          <p:cNvSpPr/>
          <p:nvPr/>
        </p:nvSpPr>
        <p:spPr>
          <a:xfrm>
            <a:off x="5282640" y="878760"/>
            <a:ext cx="6702480" cy="129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Группа 3"/>
          <p:cNvGrpSpPr/>
          <p:nvPr/>
        </p:nvGrpSpPr>
        <p:grpSpPr>
          <a:xfrm>
            <a:off x="5691600" y="-349560"/>
            <a:ext cx="6417000" cy="2393280"/>
            <a:chOff x="5691600" y="-349560"/>
            <a:chExt cx="6417000" cy="2393280"/>
          </a:xfrm>
        </p:grpSpPr>
        <p:sp>
          <p:nvSpPr>
            <p:cNvPr id="478" name="Скругленный прямоугольник 10"/>
            <p:cNvSpPr/>
            <p:nvPr/>
          </p:nvSpPr>
          <p:spPr>
            <a:xfrm>
              <a:off x="5691600" y="302760"/>
              <a:ext cx="6245640" cy="17409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79" name="Прямоугольник 52"/>
            <p:cNvPicPr/>
            <p:nvPr/>
          </p:nvPicPr>
          <p:blipFill>
            <a:blip r:embed="rId4"/>
            <a:stretch/>
          </p:blipFill>
          <p:spPr>
            <a:xfrm>
              <a:off x="9104760" y="-349560"/>
              <a:ext cx="3003840" cy="85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0" name="Прямоугольник 53"/>
          <p:cNvSpPr/>
          <p:nvPr/>
        </p:nvSpPr>
        <p:spPr>
          <a:xfrm>
            <a:off x="6066000" y="2094480"/>
            <a:ext cx="5686560" cy="66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Кольцо 12"/>
          <p:cNvSpPr/>
          <p:nvPr/>
        </p:nvSpPr>
        <p:spPr>
          <a:xfrm>
            <a:off x="5829120" y="219780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2" name="Прямая соединительная линия 7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3" name="Кольцо 13"/>
          <p:cNvSpPr/>
          <p:nvPr/>
        </p:nvSpPr>
        <p:spPr>
          <a:xfrm>
            <a:off x="7954920" y="4308480"/>
            <a:ext cx="312840" cy="312840"/>
          </a:xfrm>
          <a:custGeom>
            <a:avLst/>
            <a:gdLst>
              <a:gd name="textAreaLeft" fmla="*/ 0 w 312840"/>
              <a:gd name="textAreaRight" fmla="*/ 314280 w 3128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84" name="Рисунок 9"/>
          <p:cNvPicPr/>
          <p:nvPr/>
        </p:nvPicPr>
        <p:blipFill>
          <a:blip r:embed="rId5"/>
          <a:stretch/>
        </p:blipFill>
        <p:spPr>
          <a:xfrm>
            <a:off x="5954400" y="442800"/>
            <a:ext cx="5596200" cy="53316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10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486" name="Рисунок 11"/>
          <p:cNvPicPr/>
          <p:nvPr/>
        </p:nvPicPr>
        <p:blipFill>
          <a:blip r:embed="rId7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487" name="Рисунок 18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488" name="Рисунок 19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489" name="Прямоугольник 55"/>
          <p:cNvSpPr/>
          <p:nvPr/>
        </p:nvSpPr>
        <p:spPr>
          <a:xfrm>
            <a:off x="5279760" y="4843440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58"/>
          <p:cNvSpPr/>
          <p:nvPr/>
        </p:nvSpPr>
        <p:spPr>
          <a:xfrm>
            <a:off x="8146440" y="4803840"/>
            <a:ext cx="20667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1" name="Рисунок 28"/>
          <p:cNvPicPr/>
          <p:nvPr/>
        </p:nvPicPr>
        <p:blipFill>
          <a:blip r:embed="rId10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492" name="Рисунок 29"/>
          <p:cNvPicPr/>
          <p:nvPr/>
        </p:nvPicPr>
        <p:blipFill>
          <a:blip r:embed="rId11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29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494" name="Прямоугольник 59"/>
          <p:cNvSpPr/>
          <p:nvPr/>
        </p:nvSpPr>
        <p:spPr>
          <a:xfrm>
            <a:off x="7315200" y="1693800"/>
            <a:ext cx="3578040" cy="2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Рисунок 41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496" name="TextBox 11"/>
          <p:cNvSpPr/>
          <p:nvPr/>
        </p:nvSpPr>
        <p:spPr>
          <a:xfrm>
            <a:off x="203400" y="1190880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Прямоугольник 61"/>
          <p:cNvSpPr/>
          <p:nvPr/>
        </p:nvSpPr>
        <p:spPr>
          <a:xfrm>
            <a:off x="8139960" y="2957400"/>
            <a:ext cx="39661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оугольник 63"/>
          <p:cNvSpPr/>
          <p:nvPr/>
        </p:nvSpPr>
        <p:spPr>
          <a:xfrm>
            <a:off x="8388000" y="3691080"/>
            <a:ext cx="22348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Прямоугольник 65"/>
          <p:cNvSpPr/>
          <p:nvPr/>
        </p:nvSpPr>
        <p:spPr>
          <a:xfrm>
            <a:off x="8273880" y="4240080"/>
            <a:ext cx="40690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0,1%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0" name="Picture 23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5400" cy="33480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24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2680" cy="358920"/>
          </a:xfrm>
          <a:prstGeom prst="rect">
            <a:avLst/>
          </a:prstGeom>
          <a:ln w="0">
            <a:noFill/>
          </a:ln>
        </p:spPr>
      </p:pic>
      <p:sp>
        <p:nvSpPr>
          <p:cNvPr id="502" name="Прямоугольник 66"/>
          <p:cNvSpPr/>
          <p:nvPr/>
        </p:nvSpPr>
        <p:spPr>
          <a:xfrm>
            <a:off x="5279760" y="2971800"/>
            <a:ext cx="3619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67"/>
          <p:cNvSpPr/>
          <p:nvPr/>
        </p:nvSpPr>
        <p:spPr>
          <a:xfrm>
            <a:off x="5279760" y="3701880"/>
            <a:ext cx="34722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Прямоугольник 68"/>
          <p:cNvSpPr/>
          <p:nvPr/>
        </p:nvSpPr>
        <p:spPr>
          <a:xfrm>
            <a:off x="5279760" y="4175280"/>
            <a:ext cx="26341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Прямоугольник 69"/>
          <p:cNvSpPr/>
          <p:nvPr/>
        </p:nvSpPr>
        <p:spPr>
          <a:xfrm>
            <a:off x="5149440" y="872280"/>
            <a:ext cx="6702480" cy="17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продукт, национальный 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 «Малое и среднее предпринимательство»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«ПОДДЕРЖКА СВО»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6" name="Группа 5"/>
          <p:cNvGrpSpPr/>
          <p:nvPr/>
        </p:nvGrpSpPr>
        <p:grpSpPr>
          <a:xfrm>
            <a:off x="5375160" y="-348120"/>
            <a:ext cx="6815520" cy="2183040"/>
            <a:chOff x="5375160" y="-348120"/>
            <a:chExt cx="6815520" cy="2183040"/>
          </a:xfrm>
        </p:grpSpPr>
        <p:sp>
          <p:nvSpPr>
            <p:cNvPr id="507" name="Скругленный прямоугольник 11"/>
            <p:cNvSpPr/>
            <p:nvPr/>
          </p:nvSpPr>
          <p:spPr>
            <a:xfrm>
              <a:off x="5375160" y="246600"/>
              <a:ext cx="6633360" cy="1588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08" name="Прямоугольник 70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0320" cy="77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9" name="Кольцо 8"/>
          <p:cNvSpPr/>
          <p:nvPr/>
        </p:nvSpPr>
        <p:spPr>
          <a:xfrm>
            <a:off x="5396400" y="19756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0" name="Прямая соединительная линия 6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1" name="Кольцо 9"/>
          <p:cNvSpPr/>
          <p:nvPr/>
        </p:nvSpPr>
        <p:spPr>
          <a:xfrm>
            <a:off x="7873920" y="4322880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12" name="Рисунок 20"/>
          <p:cNvPicPr/>
          <p:nvPr/>
        </p:nvPicPr>
        <p:blipFill>
          <a:blip r:embed="rId5"/>
          <a:stretch/>
        </p:blipFill>
        <p:spPr>
          <a:xfrm>
            <a:off x="5702760" y="305640"/>
            <a:ext cx="5595840" cy="586800"/>
          </a:xfrm>
          <a:prstGeom prst="rect">
            <a:avLst/>
          </a:prstGeom>
          <a:ln w="0">
            <a:noFill/>
          </a:ln>
        </p:spPr>
      </p:pic>
      <p:pic>
        <p:nvPicPr>
          <p:cNvPr id="513" name="Рисунок 21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14" name="Рисунок 22"/>
          <p:cNvPicPr/>
          <p:nvPr/>
        </p:nvPicPr>
        <p:blipFill>
          <a:blip r:embed="rId7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515" name="Рисунок 23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16" name="Рисунок 25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517" name="Прямоугольник 71"/>
          <p:cNvSpPr/>
          <p:nvPr/>
        </p:nvSpPr>
        <p:spPr>
          <a:xfrm>
            <a:off x="5279760" y="4843440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рямоугольник 72"/>
          <p:cNvSpPr/>
          <p:nvPr/>
        </p:nvSpPr>
        <p:spPr>
          <a:xfrm>
            <a:off x="8354520" y="4795920"/>
            <a:ext cx="29923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9" name="Рисунок 26"/>
          <p:cNvPicPr/>
          <p:nvPr/>
        </p:nvPicPr>
        <p:blipFill>
          <a:blip r:embed="rId10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520" name="Рисунок 27"/>
          <p:cNvPicPr/>
          <p:nvPr/>
        </p:nvPicPr>
        <p:blipFill>
          <a:blip r:embed="rId11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25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522" name="Прямоугольник 73"/>
          <p:cNvSpPr/>
          <p:nvPr/>
        </p:nvSpPr>
        <p:spPr>
          <a:xfrm>
            <a:off x="5739120" y="1953000"/>
            <a:ext cx="6132960" cy="85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Рисунок 42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24" name="TextBox 12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Прямоугольник 74"/>
          <p:cNvSpPr/>
          <p:nvPr/>
        </p:nvSpPr>
        <p:spPr>
          <a:xfrm>
            <a:off x="8119440" y="2957400"/>
            <a:ext cx="39441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Прямоугольник 75"/>
          <p:cNvSpPr/>
          <p:nvPr/>
        </p:nvSpPr>
        <p:spPr>
          <a:xfrm>
            <a:off x="8389440" y="3691080"/>
            <a:ext cx="24879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14,25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Прямоугольник 76"/>
          <p:cNvSpPr/>
          <p:nvPr/>
        </p:nvSpPr>
        <p:spPr>
          <a:xfrm>
            <a:off x="8273880" y="4240080"/>
            <a:ext cx="40690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8" name="Picture 3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912080" y="3718080"/>
            <a:ext cx="365400" cy="3348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1" descr="https://xn--b1aqpp2b.xn----8sbg5beewf.xn--p1ai/images/9519f396-be5f-62ad-b139-a010fd802c7a.png"/>
          <p:cNvPicPr/>
          <p:nvPr/>
        </p:nvPicPr>
        <p:blipFill>
          <a:blip r:embed="rId3"/>
          <a:stretch/>
        </p:blipFill>
        <p:spPr>
          <a:xfrm>
            <a:off x="7802640" y="3151080"/>
            <a:ext cx="382680" cy="358920"/>
          </a:xfrm>
          <a:prstGeom prst="rect">
            <a:avLst/>
          </a:prstGeom>
          <a:ln w="0">
            <a:noFill/>
          </a:ln>
        </p:spPr>
      </p:pic>
      <p:sp>
        <p:nvSpPr>
          <p:cNvPr id="530" name="Прямоугольник 77"/>
          <p:cNvSpPr/>
          <p:nvPr/>
        </p:nvSpPr>
        <p:spPr>
          <a:xfrm>
            <a:off x="5316480" y="2971800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Прямоугольник 78"/>
          <p:cNvSpPr/>
          <p:nvPr/>
        </p:nvSpPr>
        <p:spPr>
          <a:xfrm>
            <a:off x="5375160" y="3701880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Прямоугольник 79"/>
          <p:cNvSpPr/>
          <p:nvPr/>
        </p:nvSpPr>
        <p:spPr>
          <a:xfrm>
            <a:off x="5375160" y="4175280"/>
            <a:ext cx="25387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Прямоугольник 80"/>
          <p:cNvSpPr/>
          <p:nvPr/>
        </p:nvSpPr>
        <p:spPr>
          <a:xfrm>
            <a:off x="5149440" y="872280"/>
            <a:ext cx="6702480" cy="114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   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Группа 10"/>
          <p:cNvGrpSpPr/>
          <p:nvPr/>
        </p:nvGrpSpPr>
        <p:grpSpPr>
          <a:xfrm>
            <a:off x="5375160" y="-348120"/>
            <a:ext cx="6815520" cy="2080080"/>
            <a:chOff x="5375160" y="-348120"/>
            <a:chExt cx="6815520" cy="2080080"/>
          </a:xfrm>
        </p:grpSpPr>
        <p:sp>
          <p:nvSpPr>
            <p:cNvPr id="535" name="Скругленный прямоугольник 12"/>
            <p:cNvSpPr/>
            <p:nvPr/>
          </p:nvSpPr>
          <p:spPr>
            <a:xfrm>
              <a:off x="5375160" y="218520"/>
              <a:ext cx="6633360" cy="15134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36" name="Прямоугольник 81"/>
            <p:cNvPicPr/>
            <p:nvPr/>
          </p:nvPicPr>
          <p:blipFill>
            <a:blip r:embed="rId4"/>
            <a:stretch/>
          </p:blipFill>
          <p:spPr>
            <a:xfrm>
              <a:off x="9000360" y="-348120"/>
              <a:ext cx="3190320" cy="738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Кольцо 14"/>
          <p:cNvSpPr/>
          <p:nvPr/>
        </p:nvSpPr>
        <p:spPr>
          <a:xfrm>
            <a:off x="5950080" y="190980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8" name="Прямая соединительная линия 9"/>
          <p:cNvSpPr/>
          <p:nvPr/>
        </p:nvSpPr>
        <p:spPr>
          <a:xfrm>
            <a:off x="5522760" y="2852640"/>
            <a:ext cx="6459840" cy="360"/>
          </a:xfrm>
          <a:prstGeom prst="line">
            <a:avLst/>
          </a:prstGeom>
          <a:ln w="38160">
            <a:solidFill>
              <a:srgbClr val="C79363"/>
            </a:solidFill>
            <a:prstDash val="sys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Кольцо 15"/>
          <p:cNvSpPr/>
          <p:nvPr/>
        </p:nvSpPr>
        <p:spPr>
          <a:xfrm>
            <a:off x="7873920" y="4322880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40" name="Рисунок 44"/>
          <p:cNvPicPr/>
          <p:nvPr/>
        </p:nvPicPr>
        <p:blipFill>
          <a:blip r:embed="rId5"/>
          <a:stretch/>
        </p:blipFill>
        <p:spPr>
          <a:xfrm>
            <a:off x="5702760" y="464040"/>
            <a:ext cx="5595840" cy="586800"/>
          </a:xfrm>
          <a:prstGeom prst="rect">
            <a:avLst/>
          </a:prstGeom>
          <a:ln w="0">
            <a:noFill/>
          </a:ln>
        </p:spPr>
      </p:pic>
      <p:pic>
        <p:nvPicPr>
          <p:cNvPr id="541" name="Рисунок 45" descr="http://qrcoder.ru/code/?https%3A%2F%2Ft.me%2Fgarfondrt&amp;4&amp;0"/>
          <p:cNvPicPr/>
          <p:nvPr/>
        </p:nvPicPr>
        <p:blipFill>
          <a:blip r:embed="rId6"/>
          <a:stretch/>
        </p:blipFill>
        <p:spPr>
          <a:xfrm>
            <a:off x="606600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42" name="Рисунок 46"/>
          <p:cNvPicPr/>
          <p:nvPr/>
        </p:nvPicPr>
        <p:blipFill>
          <a:blip r:embed="rId7"/>
          <a:stretch/>
        </p:blipFill>
        <p:spPr>
          <a:xfrm>
            <a:off x="6462720" y="5245200"/>
            <a:ext cx="249480" cy="250920"/>
          </a:xfrm>
          <a:prstGeom prst="rect">
            <a:avLst/>
          </a:prstGeom>
          <a:ln w="0">
            <a:noFill/>
          </a:ln>
        </p:spPr>
      </p:pic>
      <p:pic>
        <p:nvPicPr>
          <p:cNvPr id="543" name="Рисунок 48" descr="http://qrcoder.ru/code/?https%3A%2F%2Fgarfondrt.ru%2F&amp;4&amp;0"/>
          <p:cNvPicPr/>
          <p:nvPr/>
        </p:nvPicPr>
        <p:blipFill>
          <a:blip r:embed="rId8"/>
          <a:stretch/>
        </p:blipFill>
        <p:spPr>
          <a:xfrm>
            <a:off x="8112240" y="5497560"/>
            <a:ext cx="1042920" cy="970200"/>
          </a:xfrm>
          <a:prstGeom prst="rect">
            <a:avLst/>
          </a:prstGeom>
          <a:ln w="0">
            <a:noFill/>
          </a:ln>
        </p:spPr>
      </p:pic>
      <p:pic>
        <p:nvPicPr>
          <p:cNvPr id="544" name="Рисунок 49" descr="http://qrcoder.ru/code/?https%3A%2F%2Fvk.com%2Fgarfondrtru&amp;4&amp;0"/>
          <p:cNvPicPr/>
          <p:nvPr/>
        </p:nvPicPr>
        <p:blipFill>
          <a:blip r:embed="rId9"/>
          <a:stretch/>
        </p:blipFill>
        <p:spPr>
          <a:xfrm>
            <a:off x="10010880" y="5497560"/>
            <a:ext cx="1041480" cy="970200"/>
          </a:xfrm>
          <a:prstGeom prst="rect">
            <a:avLst/>
          </a:prstGeom>
          <a:ln w="0">
            <a:noFill/>
          </a:ln>
        </p:spPr>
      </p:pic>
      <p:sp>
        <p:nvSpPr>
          <p:cNvPr id="545" name="Прямоугольник 82"/>
          <p:cNvSpPr/>
          <p:nvPr/>
        </p:nvSpPr>
        <p:spPr>
          <a:xfrm>
            <a:off x="5279760" y="4843440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Прямоугольник 83"/>
          <p:cNvSpPr/>
          <p:nvPr/>
        </p:nvSpPr>
        <p:spPr>
          <a:xfrm>
            <a:off x="8283600" y="4795920"/>
            <a:ext cx="181080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Рисунок 50"/>
          <p:cNvPicPr/>
          <p:nvPr/>
        </p:nvPicPr>
        <p:blipFill>
          <a:blip r:embed="rId10"/>
          <a:stretch/>
        </p:blipFill>
        <p:spPr>
          <a:xfrm>
            <a:off x="10414080" y="5249880"/>
            <a:ext cx="236520" cy="246240"/>
          </a:xfrm>
          <a:prstGeom prst="rect">
            <a:avLst/>
          </a:prstGeom>
          <a:ln w="0">
            <a:noFill/>
          </a:ln>
        </p:spPr>
      </p:pic>
      <p:pic>
        <p:nvPicPr>
          <p:cNvPr id="548" name="Рисунок 51"/>
          <p:cNvPicPr/>
          <p:nvPr/>
        </p:nvPicPr>
        <p:blipFill>
          <a:blip r:embed="rId11"/>
          <a:stretch/>
        </p:blipFill>
        <p:spPr>
          <a:xfrm>
            <a:off x="8501040" y="5249880"/>
            <a:ext cx="250920" cy="24948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32" descr="https://xn----8sbkdgnibjafxdci9g.xn--p1ai/wp-content/uploads/2019/12/srok-obuchenija.png"/>
          <p:cNvPicPr/>
          <p:nvPr/>
        </p:nvPicPr>
        <p:blipFill>
          <a:blip r:embed="rId12"/>
          <a:stretch/>
        </p:blipFill>
        <p:spPr>
          <a:xfrm>
            <a:off x="7815240" y="4821120"/>
            <a:ext cx="357480" cy="358920"/>
          </a:xfrm>
          <a:prstGeom prst="rect">
            <a:avLst/>
          </a:prstGeom>
          <a:ln w="0">
            <a:noFill/>
          </a:ln>
        </p:spPr>
      </p:pic>
      <p:sp>
        <p:nvSpPr>
          <p:cNvPr id="550" name="Прямоугольник 84"/>
          <p:cNvSpPr/>
          <p:nvPr/>
        </p:nvSpPr>
        <p:spPr>
          <a:xfrm>
            <a:off x="6311880" y="1711440"/>
            <a:ext cx="5686560" cy="85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1" name="Рисунок 52"/>
          <p:cNvPicPr/>
          <p:nvPr/>
        </p:nvPicPr>
        <p:blipFill>
          <a:blip r:embed="rId13"/>
          <a:srcRect t="1691" r="61227"/>
          <a:stretch/>
        </p:blipFill>
        <p:spPr>
          <a:xfrm>
            <a:off x="5400" y="0"/>
            <a:ext cx="4805280" cy="6855480"/>
          </a:xfrm>
          <a:prstGeom prst="rect">
            <a:avLst/>
          </a:prstGeom>
          <a:ln w="0">
            <a:noFill/>
          </a:ln>
        </p:spPr>
      </p:pic>
      <p:sp>
        <p:nvSpPr>
          <p:cNvPr id="552" name="TextBox 13"/>
          <p:cNvSpPr/>
          <p:nvPr/>
        </p:nvSpPr>
        <p:spPr>
          <a:xfrm>
            <a:off x="203400" y="1190880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Параллелограмм 2"/>
          <p:cNvSpPr/>
          <p:nvPr/>
        </p:nvSpPr>
        <p:spPr>
          <a:xfrm>
            <a:off x="244800" y="21060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54" name="Параллелограмм 5"/>
          <p:cNvSpPr/>
          <p:nvPr/>
        </p:nvSpPr>
        <p:spPr>
          <a:xfrm>
            <a:off x="1000440" y="224640"/>
            <a:ext cx="10825920" cy="4647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55" name="Прямоугольник 4"/>
          <p:cNvSpPr/>
          <p:nvPr/>
        </p:nvSpPr>
        <p:spPr>
          <a:xfrm>
            <a:off x="1466280" y="316440"/>
            <a:ext cx="9035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Льготный лизинг. Программы льготного лизинга для МСП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6" name="Рисунок 4" descr="Телефон"/>
          <p:cNvPicPr/>
          <p:nvPr/>
        </p:nvPicPr>
        <p:blipFill>
          <a:blip r:embed="rId3"/>
          <a:stretch/>
        </p:blipFill>
        <p:spPr>
          <a:xfrm>
            <a:off x="403200" y="6193800"/>
            <a:ext cx="586440" cy="586440"/>
          </a:xfrm>
          <a:prstGeom prst="rect">
            <a:avLst/>
          </a:prstGeom>
          <a:ln w="0">
            <a:noFill/>
          </a:ln>
        </p:spPr>
      </p:pic>
      <p:sp>
        <p:nvSpPr>
          <p:cNvPr id="557" name="TextBox 8"/>
          <p:cNvSpPr/>
          <p:nvPr/>
        </p:nvSpPr>
        <p:spPr>
          <a:xfrm>
            <a:off x="1000440" y="6140520"/>
            <a:ext cx="4532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8 843-524-72-32 (доб. 303)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8 927-498-97-90 Гафуров Марат Рашитович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8" name="Рисунок 5" descr="Электронная почта"/>
          <p:cNvPicPr/>
          <p:nvPr/>
        </p:nvPicPr>
        <p:blipFill>
          <a:blip r:embed="rId4"/>
          <a:stretch/>
        </p:blipFill>
        <p:spPr>
          <a:xfrm>
            <a:off x="6366600" y="6153480"/>
            <a:ext cx="591480" cy="591480"/>
          </a:xfrm>
          <a:prstGeom prst="rect">
            <a:avLst/>
          </a:prstGeom>
          <a:ln w="0">
            <a:noFill/>
          </a:ln>
        </p:spPr>
      </p:pic>
      <p:sp>
        <p:nvSpPr>
          <p:cNvPr id="559" name="TextBox 9"/>
          <p:cNvSpPr/>
          <p:nvPr/>
        </p:nvSpPr>
        <p:spPr>
          <a:xfrm>
            <a:off x="6964920" y="6303960"/>
            <a:ext cx="201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sales@rlcrt.ru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0" name="Таблица 2"/>
          <p:cNvGraphicFramePr/>
          <p:nvPr/>
        </p:nvGraphicFramePr>
        <p:xfrm>
          <a:off x="245520" y="785160"/>
          <a:ext cx="11466720" cy="5512800"/>
        </p:xfrm>
        <a:graphic>
          <a:graphicData uri="http://schemas.openxmlformats.org/drawingml/2006/table">
            <a:tbl>
              <a:tblPr/>
              <a:tblGrid>
                <a:gridCol w="649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УСТОЙЧИВОЕ РАЗВИТИЕ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1D1D1B"/>
                          </a:solidFill>
                          <a:latin typeface="Calibri"/>
                          <a:ea typeface="Arial"/>
                        </a:rPr>
                        <a:t>ЛИЗИНГ ПРОИЗВОДСТВЕННОЙ НЕДВИЖИМОСТИ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Для субъектов МСП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 и услуги в области здравоохранения, питания, телекоммуникации, социальные услуги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(разделы 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C, D, E, F, H, I, J, L, M, S, Q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классификатора ОКВЭД</a:t>
                      </a:r>
                      <a:r>
                        <a:rPr lang="en-US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резидентов аккредитованных Министерством экономики РТ индустриальных (промышленных) парков, с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основным видом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деятельности производство, строительство, водоснабжение, обеспечение электроэнергией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00">
                <a:tc rowSpan="2">
                  <a:txBody>
                    <a:bodyPr/>
                    <a:lstStyle/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9,5% годовых - для следующих субъектов МСП: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основной вид деятельности - производство (раздел С классификатора ОКВЭД),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управляющие компании аккредитованных Министерством экономики индустриальных (промышленных) парков,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21600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субъекты МСП, арендующие муниципальное имущество (не торговля).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Для других субъектов МСП, вид деятельности которых соответствует ОКВЭД, процентная ставка составляет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½ ключевой ставки Банка России + 5%.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Металлообрабатывающее оборудование иностранного производства – </a:t>
                      </a: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19% годовых.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Ставка для предмета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8%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80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–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Предмет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0,5-</a:t>
                      </a:r>
                      <a:r>
                        <a:rPr lang="en-US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20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Сумма финансирования: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2-20  млн руб.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Срок лизинга: 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13-60 месяцев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0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15% до 49% (0% - при предоставлении поручительства Гарантийного Фонда Республики Татарстан)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Аванс: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Calibri"/>
                          <a:ea typeface="Arial"/>
                        </a:rPr>
                        <a:t> от 30% до 49%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1" name="Прямоугольник 5"/>
          <p:cNvSpPr/>
          <p:nvPr/>
        </p:nvSpPr>
        <p:spPr>
          <a:xfrm>
            <a:off x="424440" y="271800"/>
            <a:ext cx="181080" cy="39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Рисунок 3"/>
          <p:cNvPicPr/>
          <p:nvPr/>
        </p:nvPicPr>
        <p:blipFill>
          <a:blip r:embed="rId2"/>
          <a:srcRect l="20155" r="6689"/>
          <a:stretch/>
        </p:blipFill>
        <p:spPr>
          <a:xfrm>
            <a:off x="0" y="1800"/>
            <a:ext cx="12222360" cy="685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bject 3"/>
          <p:cNvSpPr/>
          <p:nvPr/>
        </p:nvSpPr>
        <p:spPr>
          <a:xfrm>
            <a:off x="360" y="3428280"/>
            <a:ext cx="3233160" cy="3425040"/>
          </a:xfrm>
          <a:custGeom>
            <a:avLst/>
            <a:gdLst>
              <a:gd name="textAreaLeft" fmla="*/ 0 w 3233160"/>
              <a:gd name="textAreaRight" fmla="*/ 3237480 w 3233160"/>
              <a:gd name="textAreaTop" fmla="*/ 0 h 3425040"/>
              <a:gd name="textAreaBottom" fmla="*/ 3429360 h 3425040"/>
            </a:gdLst>
            <a:ahLst/>
            <a:cxn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64" name="object 4"/>
          <p:cNvPicPr/>
          <p:nvPr/>
        </p:nvPicPr>
        <p:blipFill>
          <a:blip r:embed="rId2"/>
          <a:stretch/>
        </p:blipFill>
        <p:spPr>
          <a:xfrm>
            <a:off x="360" y="0"/>
            <a:ext cx="3233880" cy="3423960"/>
          </a:xfrm>
          <a:prstGeom prst="rect">
            <a:avLst/>
          </a:prstGeom>
          <a:ln w="0">
            <a:noFill/>
          </a:ln>
        </p:spPr>
      </p:pic>
      <p:grpSp>
        <p:nvGrpSpPr>
          <p:cNvPr id="565" name="object 5"/>
          <p:cNvGrpSpPr/>
          <p:nvPr/>
        </p:nvGrpSpPr>
        <p:grpSpPr>
          <a:xfrm>
            <a:off x="3474000" y="182160"/>
            <a:ext cx="319320" cy="428400"/>
            <a:chOff x="3474000" y="182160"/>
            <a:chExt cx="319320" cy="428400"/>
          </a:xfrm>
        </p:grpSpPr>
        <p:sp>
          <p:nvSpPr>
            <p:cNvPr id="566" name="object 6"/>
            <p:cNvSpPr/>
            <p:nvPr/>
          </p:nvSpPr>
          <p:spPr>
            <a:xfrm>
              <a:off x="3474000" y="182520"/>
              <a:ext cx="318960" cy="428040"/>
            </a:xfrm>
            <a:custGeom>
              <a:avLst/>
              <a:gdLst>
                <a:gd name="textAreaLeft" fmla="*/ 0 w 318960"/>
                <a:gd name="textAreaRight" fmla="*/ 323280 w 318960"/>
                <a:gd name="textAreaTop" fmla="*/ 0 h 428040"/>
                <a:gd name="textAreaBottom" fmla="*/ 432360 h 428040"/>
              </a:gdLst>
              <a:ahLst/>
              <a:cxnLst/>
              <a:rect l="textAreaLeft" t="textAreaTop" r="textAreaRight" b="textAreaBottom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7" name="object 7"/>
            <p:cNvSpPr/>
            <p:nvPr/>
          </p:nvSpPr>
          <p:spPr>
            <a:xfrm>
              <a:off x="3698640" y="403200"/>
              <a:ext cx="94680" cy="96480"/>
            </a:xfrm>
            <a:custGeom>
              <a:avLst/>
              <a:gdLst>
                <a:gd name="textAreaLeft" fmla="*/ 0 w 94680"/>
                <a:gd name="textAreaRight" fmla="*/ 99000 w 94680"/>
                <a:gd name="textAreaTop" fmla="*/ 0 h 96480"/>
                <a:gd name="textAreaBottom" fmla="*/ 100800 h 96480"/>
              </a:gdLst>
              <a:ahLst/>
              <a:cxnLst/>
              <a:rect l="textAreaLeft" t="textAreaTop" r="textAreaRight" b="textAreaBottom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8" name="object 8"/>
            <p:cNvSpPr/>
            <p:nvPr/>
          </p:nvSpPr>
          <p:spPr>
            <a:xfrm>
              <a:off x="3474000" y="182160"/>
              <a:ext cx="201600" cy="206640"/>
            </a:xfrm>
            <a:custGeom>
              <a:avLst/>
              <a:gdLst>
                <a:gd name="textAreaLeft" fmla="*/ 0 w 201600"/>
                <a:gd name="textAreaRight" fmla="*/ 205920 w 201600"/>
                <a:gd name="textAreaTop" fmla="*/ 0 h 206640"/>
                <a:gd name="textAreaBottom" fmla="*/ 210960 h 206640"/>
              </a:gdLst>
              <a:ahLst/>
              <a:cxnLst/>
              <a:rect l="textAreaLeft" t="textAreaTop" r="textAreaRight" b="textAreaBottom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9" name="object 9"/>
            <p:cNvSpPr/>
            <p:nvPr/>
          </p:nvSpPr>
          <p:spPr>
            <a:xfrm>
              <a:off x="3591360" y="513000"/>
              <a:ext cx="93960" cy="96480"/>
            </a:xfrm>
            <a:custGeom>
              <a:avLst/>
              <a:gdLst>
                <a:gd name="textAreaLeft" fmla="*/ 0 w 93960"/>
                <a:gd name="textAreaRight" fmla="*/ 98280 w 93960"/>
                <a:gd name="textAreaTop" fmla="*/ 0 h 96480"/>
                <a:gd name="textAreaBottom" fmla="*/ 100800 h 96480"/>
              </a:gdLst>
              <a:ahLst/>
              <a:cxnLst/>
              <a:rect l="textAreaLeft" t="textAreaTop" r="textAreaRight" b="textAreaBottom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570" name="object 10"/>
          <p:cNvGrpSpPr/>
          <p:nvPr/>
        </p:nvGrpSpPr>
        <p:grpSpPr>
          <a:xfrm>
            <a:off x="3867120" y="248040"/>
            <a:ext cx="1197000" cy="277560"/>
            <a:chOff x="3867120" y="248040"/>
            <a:chExt cx="1197000" cy="277560"/>
          </a:xfrm>
        </p:grpSpPr>
        <p:pic>
          <p:nvPicPr>
            <p:cNvPr id="571" name="object 11"/>
            <p:cNvPicPr/>
            <p:nvPr/>
          </p:nvPicPr>
          <p:blipFill>
            <a:blip r:embed="rId3"/>
            <a:stretch/>
          </p:blipFill>
          <p:spPr>
            <a:xfrm>
              <a:off x="3867120" y="248040"/>
              <a:ext cx="139680" cy="6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2" name="object 12"/>
            <p:cNvPicPr/>
            <p:nvPr/>
          </p:nvPicPr>
          <p:blipFill>
            <a:blip r:embed="rId4"/>
            <a:stretch/>
          </p:blipFill>
          <p:spPr>
            <a:xfrm>
              <a:off x="3872520" y="248040"/>
              <a:ext cx="1117440" cy="27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3" name="object 13"/>
            <p:cNvSpPr/>
            <p:nvPr/>
          </p:nvSpPr>
          <p:spPr>
            <a:xfrm>
              <a:off x="4893480" y="357120"/>
              <a:ext cx="99720" cy="60120"/>
            </a:xfrm>
            <a:custGeom>
              <a:avLst/>
              <a:gdLst>
                <a:gd name="textAreaLeft" fmla="*/ 0 w 99720"/>
                <a:gd name="textAreaRight" fmla="*/ 104040 w 99720"/>
                <a:gd name="textAreaTop" fmla="*/ 0 h 60120"/>
                <a:gd name="textAreaBottom" fmla="*/ 64440 h 60120"/>
              </a:gdLst>
              <a:ahLst/>
              <a:cxnLst/>
              <a:rect l="textAreaLeft" t="textAreaTop" r="textAreaRight" b="textAreaBottom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74" name="object 14"/>
            <p:cNvPicPr/>
            <p:nvPr/>
          </p:nvPicPr>
          <p:blipFill>
            <a:blip r:embed="rId5"/>
            <a:stretch/>
          </p:blipFill>
          <p:spPr>
            <a:xfrm>
              <a:off x="5004720" y="465480"/>
              <a:ext cx="46800" cy="5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5" name="object 15"/>
            <p:cNvSpPr/>
            <p:nvPr/>
          </p:nvSpPr>
          <p:spPr>
            <a:xfrm>
              <a:off x="5005080" y="357120"/>
              <a:ext cx="59040" cy="59760"/>
            </a:xfrm>
            <a:custGeom>
              <a:avLst/>
              <a:gdLst>
                <a:gd name="textAreaLeft" fmla="*/ 0 w 59040"/>
                <a:gd name="textAreaRight" fmla="*/ 63360 w 59040"/>
                <a:gd name="textAreaTop" fmla="*/ 0 h 59760"/>
                <a:gd name="textAreaBottom" fmla="*/ 64080 h 59760"/>
              </a:gdLst>
              <a:ahLst/>
              <a:cxnLst/>
              <a:rect l="textAreaLeft" t="textAreaTop" r="textAreaRight" b="textAreaBottom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576" name="object 18"/>
          <p:cNvSpPr/>
          <p:nvPr/>
        </p:nvSpPr>
        <p:spPr>
          <a:xfrm>
            <a:off x="1183680" y="5703120"/>
            <a:ext cx="97272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57"/>
              </a:spcBef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lang="ru-RU" sz="1500" b="1" strike="noStrike" spc="-63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231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lang="ru-RU" sz="1500" b="1" strike="noStrike" spc="-7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4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7" name="object 39"/>
          <p:cNvPicPr/>
          <p:nvPr/>
        </p:nvPicPr>
        <p:blipFill>
          <a:blip r:embed="rId6"/>
          <a:stretch/>
        </p:blipFill>
        <p:spPr>
          <a:xfrm>
            <a:off x="994680" y="4113360"/>
            <a:ext cx="1257840" cy="1268280"/>
          </a:xfrm>
          <a:prstGeom prst="rect">
            <a:avLst/>
          </a:prstGeom>
          <a:ln w="0">
            <a:noFill/>
          </a:ln>
        </p:spPr>
      </p:pic>
      <p:sp>
        <p:nvSpPr>
          <p:cNvPr id="578" name="object 40"/>
          <p:cNvSpPr/>
          <p:nvPr/>
        </p:nvSpPr>
        <p:spPr>
          <a:xfrm>
            <a:off x="360" y="5648400"/>
            <a:ext cx="1204560" cy="1205640"/>
          </a:xfrm>
          <a:custGeom>
            <a:avLst/>
            <a:gdLst>
              <a:gd name="textAreaLeft" fmla="*/ 0 w 1204560"/>
              <a:gd name="textAreaRight" fmla="*/ 1208880 w 1204560"/>
              <a:gd name="textAreaTop" fmla="*/ 0 h 1205640"/>
              <a:gd name="textAreaBottom" fmla="*/ 1209960 h 120564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79" name="object 41"/>
          <p:cNvSpPr/>
          <p:nvPr/>
        </p:nvSpPr>
        <p:spPr>
          <a:xfrm>
            <a:off x="2033640" y="720"/>
            <a:ext cx="1200600" cy="1200600"/>
          </a:xfrm>
          <a:custGeom>
            <a:avLst/>
            <a:gdLst>
              <a:gd name="textAreaLeft" fmla="*/ 0 w 1200600"/>
              <a:gd name="textAreaRight" fmla="*/ 1204920 w 1200600"/>
              <a:gd name="textAreaTop" fmla="*/ 0 h 1200600"/>
              <a:gd name="textAreaBottom" fmla="*/ 1204920 h 12006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80" name="object 42"/>
          <p:cNvSpPr/>
          <p:nvPr/>
        </p:nvSpPr>
        <p:spPr>
          <a:xfrm>
            <a:off x="10667880" y="0"/>
            <a:ext cx="1519560" cy="1519560"/>
          </a:xfrm>
          <a:custGeom>
            <a:avLst/>
            <a:gdLst>
              <a:gd name="textAreaLeft" fmla="*/ 0 w 1519560"/>
              <a:gd name="textAreaRight" fmla="*/ 1523880 w 1519560"/>
              <a:gd name="textAreaTop" fmla="*/ 0 h 1519560"/>
              <a:gd name="textAreaBottom" fmla="*/ 1523880 h 151956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81" name="Рисунок 43"/>
          <p:cNvPicPr/>
          <p:nvPr/>
        </p:nvPicPr>
        <p:blipFill>
          <a:blip r:embed="rId7"/>
          <a:stretch/>
        </p:blipFill>
        <p:spPr>
          <a:xfrm>
            <a:off x="4817880" y="1897920"/>
            <a:ext cx="2100600" cy="2152800"/>
          </a:xfrm>
          <a:prstGeom prst="rect">
            <a:avLst/>
          </a:prstGeom>
          <a:ln w="0">
            <a:noFill/>
          </a:ln>
        </p:spPr>
      </p:pic>
      <p:sp>
        <p:nvSpPr>
          <p:cNvPr id="582" name="TextBox 44"/>
          <p:cNvSpPr/>
          <p:nvPr/>
        </p:nvSpPr>
        <p:spPr>
          <a:xfrm>
            <a:off x="4184280" y="938160"/>
            <a:ext cx="29116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Box 45"/>
          <p:cNvSpPr/>
          <p:nvPr/>
        </p:nvSpPr>
        <p:spPr>
          <a:xfrm>
            <a:off x="7481880" y="952200"/>
            <a:ext cx="29480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4" name="Рисунок 47"/>
          <p:cNvPicPr/>
          <p:nvPr/>
        </p:nvPicPr>
        <p:blipFill>
          <a:blip r:embed="rId8"/>
          <a:srcRect l="6670" t="7214" r="5325" b="7443"/>
          <a:stretch/>
        </p:blipFill>
        <p:spPr>
          <a:xfrm>
            <a:off x="7769880" y="1911240"/>
            <a:ext cx="2372040" cy="2300040"/>
          </a:xfrm>
          <a:prstGeom prst="rect">
            <a:avLst/>
          </a:prstGeom>
          <a:ln w="0">
            <a:noFill/>
          </a:ln>
        </p:spPr>
      </p:pic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5261760" y="-86760"/>
            <a:ext cx="5402520" cy="1194480"/>
          </a:xfrm>
          <a:prstGeom prst="rect">
            <a:avLst/>
          </a:prstGeom>
          <a:noFill/>
          <a:ln w="0">
            <a:noFill/>
          </a:ln>
        </p:spPr>
        <p:txBody>
          <a:bodyPr lIns="0" tIns="53280" rIns="0" bIns="0" anchor="ctr">
            <a:noAutofit/>
          </a:bodyPr>
          <a:lstStyle/>
          <a:p>
            <a:pPr marL="7920" indent="0" defTabSz="914400">
              <a:lnSpc>
                <a:spcPct val="90000"/>
              </a:lnSpc>
              <a:spcBef>
                <a:spcPts val="417"/>
              </a:spcBef>
              <a:buNone/>
              <a:tabLst>
                <a:tab pos="0" algn="l"/>
              </a:tabLst>
            </a:pPr>
            <a:r>
              <a:rPr lang="ru-RU" sz="2000" b="1" strike="noStrike" spc="-4">
                <a:solidFill>
                  <a:schemeClr val="dk1"/>
                </a:solidFill>
                <a:latin typeface="Calibri Light"/>
                <a:ea typeface="Arial"/>
              </a:rPr>
              <a:t>КАК</a:t>
            </a:r>
            <a:r>
              <a:rPr lang="ru-RU" sz="2000" b="1" strike="noStrike" spc="-15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8">
                <a:solidFill>
                  <a:schemeClr val="dk1"/>
                </a:solidFill>
                <a:latin typeface="Calibri Light"/>
                <a:ea typeface="Arial"/>
              </a:rPr>
              <a:t>ПОЛУЧИТЬ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5">
                <a:solidFill>
                  <a:schemeClr val="dk1"/>
                </a:solidFill>
                <a:latin typeface="Calibri Light"/>
                <a:ea typeface="Arial"/>
              </a:rPr>
              <a:t>УСЛУГИ</a:t>
            </a:r>
            <a:r>
              <a:rPr lang="ru-RU" sz="2000" b="1" strike="noStrike" spc="-38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4">
                <a:solidFill>
                  <a:schemeClr val="dk1"/>
                </a:solidFill>
                <a:latin typeface="Calibri Light"/>
                <a:ea typeface="Arial"/>
              </a:rPr>
              <a:t>ФОНДА?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  <a:p>
            <a:pPr marL="7560" indent="0" defTabSz="914400">
              <a:lnSpc>
                <a:spcPct val="9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ru-RU" sz="2000" b="1" strike="noStrike" spc="-21">
                <a:solidFill>
                  <a:schemeClr val="dk1"/>
                </a:solidFill>
                <a:latin typeface="Calibri Light"/>
                <a:ea typeface="Arial"/>
              </a:rPr>
              <a:t>ОБРАТИТЬСЯ</a:t>
            </a:r>
            <a:r>
              <a:rPr lang="ru-RU" sz="2000" b="1" strike="noStrike" spc="-18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В</a:t>
            </a:r>
            <a:r>
              <a:rPr lang="ru-RU" sz="2000" b="1" strike="noStrike" spc="-29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ФОНД: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6" name="object 17"/>
          <p:cNvSpPr/>
          <p:nvPr/>
        </p:nvSpPr>
        <p:spPr>
          <a:xfrm>
            <a:off x="5006880" y="4599360"/>
            <a:ext cx="8069400" cy="145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	</a:t>
            </a:r>
            <a:r>
              <a:rPr lang="ru-RU" sz="1200" b="1" strike="noStrike" spc="-21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1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914400">
              <a:lnSpc>
                <a:spcPct val="100000"/>
              </a:lnSpc>
              <a:tabLst>
                <a:tab pos="2858760" algn="l"/>
              </a:tabLst>
            </a:pP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INF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O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@FPP</a:t>
            </a:r>
            <a:r>
              <a:rPr lang="ru-RU" sz="12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</a:t>
            </a:r>
            <a:r>
              <a:rPr lang="ru-RU" sz="12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T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.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lang="ru-RU" sz="1200" b="1" strike="noStrike" spc="-6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80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lang="ru-RU" sz="1200" b="1" strike="noStrike" spc="-86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lang="ru-RU" sz="1200" b="1" strike="noStrike" spc="-49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"/>
              </a:spcBef>
              <a:tabLst>
                <a:tab pos="2858760" algn="l"/>
              </a:tabLst>
            </a:pP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ОБРАТИТЬСЯ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К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РЕГИОНАЛЬНЫМ</a:t>
            </a:r>
            <a:r>
              <a:rPr lang="ru-RU" sz="12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ПРЕДСТАВИТЕЛЯМ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В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МУНИЦИПАЛЬНЫХ</a:t>
            </a:r>
            <a:r>
              <a:rPr lang="ru-RU" sz="1200" b="1" strike="noStrike" spc="4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РАЙОНАХ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РЕСПУБЛИКИ </a:t>
            </a:r>
            <a:r>
              <a:rPr lang="ru-RU" sz="1200" b="1" strike="noStrike" spc="-35">
                <a:solidFill>
                  <a:srgbClr val="672E17"/>
                </a:solidFill>
                <a:latin typeface="Calibri"/>
                <a:ea typeface="Arial"/>
              </a:rPr>
              <a:t>ТАТАРСТАН </a:t>
            </a:r>
            <a:r>
              <a:rPr lang="ru-RU" sz="1200" b="1" strike="noStrike" spc="-32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КОНТАКТЫ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ПО ТЕЛ.</a:t>
            </a:r>
            <a:r>
              <a:rPr lang="ru-RU" sz="1200" b="1" strike="noStrike" spc="-5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(843) 524 90 90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7" name="object 27"/>
          <p:cNvGrpSpPr/>
          <p:nvPr/>
        </p:nvGrpSpPr>
        <p:grpSpPr>
          <a:xfrm>
            <a:off x="7489440" y="4463640"/>
            <a:ext cx="313200" cy="312840"/>
            <a:chOff x="7489440" y="4463640"/>
            <a:chExt cx="313200" cy="312840"/>
          </a:xfrm>
        </p:grpSpPr>
        <p:sp>
          <p:nvSpPr>
            <p:cNvPr id="588" name="object 28"/>
            <p:cNvSpPr/>
            <p:nvPr/>
          </p:nvSpPr>
          <p:spPr>
            <a:xfrm>
              <a:off x="7489440" y="4463640"/>
              <a:ext cx="313200" cy="312840"/>
            </a:xfrm>
            <a:custGeom>
              <a:avLst/>
              <a:gdLst>
                <a:gd name="textAreaLeft" fmla="*/ 0 w 313200"/>
                <a:gd name="textAreaRight" fmla="*/ 317520 w 313200"/>
                <a:gd name="textAreaTop" fmla="*/ 0 h 312840"/>
                <a:gd name="textAreaBottom" fmla="*/ 317160 h 31284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89" name="object 29"/>
            <p:cNvPicPr/>
            <p:nvPr/>
          </p:nvPicPr>
          <p:blipFill>
            <a:blip r:embed="rId10"/>
            <a:stretch/>
          </p:blipFill>
          <p:spPr>
            <a:xfrm>
              <a:off x="7580160" y="4695840"/>
              <a:ext cx="187200" cy="6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0" name="object 30"/>
            <p:cNvSpPr/>
            <p:nvPr/>
          </p:nvSpPr>
          <p:spPr>
            <a:xfrm>
              <a:off x="7543080" y="46296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1" name="object 31"/>
            <p:cNvPicPr/>
            <p:nvPr/>
          </p:nvPicPr>
          <p:blipFill>
            <a:blip r:embed="rId11"/>
            <a:stretch/>
          </p:blipFill>
          <p:spPr>
            <a:xfrm>
              <a:off x="7753680" y="4629600"/>
              <a:ext cx="48240" cy="8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2" name="object 32"/>
            <p:cNvPicPr/>
            <p:nvPr/>
          </p:nvPicPr>
          <p:blipFill>
            <a:blip r:embed="rId12"/>
            <a:stretch/>
          </p:blipFill>
          <p:spPr>
            <a:xfrm>
              <a:off x="7588800" y="4629600"/>
              <a:ext cx="138240" cy="5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3" name="object 33"/>
            <p:cNvSpPr/>
            <p:nvPr/>
          </p:nvSpPr>
          <p:spPr>
            <a:xfrm>
              <a:off x="7542720" y="45234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4" name="object 34"/>
            <p:cNvPicPr/>
            <p:nvPr/>
          </p:nvPicPr>
          <p:blipFill>
            <a:blip r:embed="rId13"/>
            <a:stretch/>
          </p:blipFill>
          <p:spPr>
            <a:xfrm>
              <a:off x="7580160" y="4480560"/>
              <a:ext cx="222120" cy="130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5" name="object 35"/>
          <p:cNvGrpSpPr/>
          <p:nvPr/>
        </p:nvGrpSpPr>
        <p:grpSpPr>
          <a:xfrm>
            <a:off x="4612680" y="4482720"/>
            <a:ext cx="308520" cy="308160"/>
            <a:chOff x="4612680" y="4482720"/>
            <a:chExt cx="308520" cy="308160"/>
          </a:xfrm>
        </p:grpSpPr>
        <p:pic>
          <p:nvPicPr>
            <p:cNvPr id="596" name="object 36"/>
            <p:cNvPicPr/>
            <p:nvPr/>
          </p:nvPicPr>
          <p:blipFill>
            <a:blip r:embed="rId14"/>
            <a:stretch/>
          </p:blipFill>
          <p:spPr>
            <a:xfrm>
              <a:off x="4771440" y="4482720"/>
              <a:ext cx="149760" cy="14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7" name="object 37"/>
            <p:cNvSpPr/>
            <p:nvPr/>
          </p:nvSpPr>
          <p:spPr>
            <a:xfrm>
              <a:off x="4612680" y="4514400"/>
              <a:ext cx="277560" cy="276480"/>
            </a:xfrm>
            <a:custGeom>
              <a:avLst/>
              <a:gdLst>
                <a:gd name="textAreaLeft" fmla="*/ 0 w 277560"/>
                <a:gd name="textAreaRight" fmla="*/ 281880 w 277560"/>
                <a:gd name="textAreaTop" fmla="*/ 0 h 276480"/>
                <a:gd name="textAreaBottom" fmla="*/ 280800 h 27648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598" name="object 38"/>
          <p:cNvSpPr/>
          <p:nvPr/>
        </p:nvSpPr>
        <p:spPr>
          <a:xfrm>
            <a:off x="4600800" y="5293080"/>
            <a:ext cx="367920" cy="313920"/>
          </a:xfrm>
          <a:custGeom>
            <a:avLst/>
            <a:gdLst>
              <a:gd name="textAreaLeft" fmla="*/ 0 w 367920"/>
              <a:gd name="textAreaRight" fmla="*/ 372240 w 367920"/>
              <a:gd name="textAreaTop" fmla="*/ 0 h 313920"/>
              <a:gd name="textAreaBottom" fmla="*/ 318240 h 313920"/>
            </a:gdLst>
            <a:ahLst/>
            <a:cxnLst/>
            <a:rect l="textAreaLeft" t="textAreaTop" r="textAreaRight" b="textAreaBottom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599" name="object 19"/>
          <p:cNvGrpSpPr/>
          <p:nvPr/>
        </p:nvGrpSpPr>
        <p:grpSpPr>
          <a:xfrm>
            <a:off x="7587000" y="4942440"/>
            <a:ext cx="207360" cy="313560"/>
            <a:chOff x="7587000" y="4942440"/>
            <a:chExt cx="207360" cy="313560"/>
          </a:xfrm>
        </p:grpSpPr>
        <p:pic>
          <p:nvPicPr>
            <p:cNvPr id="600" name="object 20"/>
            <p:cNvPicPr/>
            <p:nvPr/>
          </p:nvPicPr>
          <p:blipFill>
            <a:blip r:embed="rId15"/>
            <a:stretch/>
          </p:blipFill>
          <p:spPr>
            <a:xfrm>
              <a:off x="7621560" y="5211360"/>
              <a:ext cx="144360" cy="4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1" name="object 21"/>
            <p:cNvPicPr/>
            <p:nvPr/>
          </p:nvPicPr>
          <p:blipFill>
            <a:blip r:embed="rId16"/>
            <a:stretch/>
          </p:blipFill>
          <p:spPr>
            <a:xfrm>
              <a:off x="7639200" y="4994280"/>
              <a:ext cx="103680" cy="10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2" name="object 22"/>
            <p:cNvSpPr/>
            <p:nvPr/>
          </p:nvSpPr>
          <p:spPr>
            <a:xfrm>
              <a:off x="7587000" y="4942440"/>
              <a:ext cx="207360" cy="287640"/>
            </a:xfrm>
            <a:custGeom>
              <a:avLst/>
              <a:gdLst>
                <a:gd name="textAreaLeft" fmla="*/ 0 w 207360"/>
                <a:gd name="textAreaRight" fmla="*/ 211680 w 207360"/>
                <a:gd name="textAreaTop" fmla="*/ 0 h 287640"/>
                <a:gd name="textAreaBottom" fmla="*/ 291960 h 28764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03" name="object 23"/>
          <p:cNvGrpSpPr/>
          <p:nvPr/>
        </p:nvGrpSpPr>
        <p:grpSpPr>
          <a:xfrm>
            <a:off x="4638240" y="4920480"/>
            <a:ext cx="312840" cy="222120"/>
            <a:chOff x="4638240" y="4920480"/>
            <a:chExt cx="312840" cy="222120"/>
          </a:xfrm>
        </p:grpSpPr>
        <p:sp>
          <p:nvSpPr>
            <p:cNvPr id="604" name="object 24"/>
            <p:cNvSpPr/>
            <p:nvPr/>
          </p:nvSpPr>
          <p:spPr>
            <a:xfrm>
              <a:off x="4638240" y="4920480"/>
              <a:ext cx="311040" cy="222120"/>
            </a:xfrm>
            <a:custGeom>
              <a:avLst/>
              <a:gdLst>
                <a:gd name="textAreaLeft" fmla="*/ 0 w 311040"/>
                <a:gd name="textAreaRight" fmla="*/ 315360 w 311040"/>
                <a:gd name="textAreaTop" fmla="*/ 0 h 222120"/>
                <a:gd name="textAreaBottom" fmla="*/ 226440 h 222120"/>
              </a:gdLst>
              <a:ahLst/>
              <a:cxn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05" name="object 25"/>
            <p:cNvPicPr/>
            <p:nvPr/>
          </p:nvPicPr>
          <p:blipFill>
            <a:blip r:embed="rId17"/>
            <a:stretch/>
          </p:blipFill>
          <p:spPr>
            <a:xfrm>
              <a:off x="4826880" y="5049720"/>
              <a:ext cx="124200" cy="7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6" name="object 26"/>
            <p:cNvSpPr/>
            <p:nvPr/>
          </p:nvSpPr>
          <p:spPr>
            <a:xfrm>
              <a:off x="4652640" y="4935240"/>
              <a:ext cx="298440" cy="180360"/>
            </a:xfrm>
            <a:custGeom>
              <a:avLst/>
              <a:gdLst>
                <a:gd name="textAreaLeft" fmla="*/ 0 w 298440"/>
                <a:gd name="textAreaRight" fmla="*/ 302760 w 298440"/>
                <a:gd name="textAreaTop" fmla="*/ 0 h 180360"/>
                <a:gd name="textAreaBottom" fmla="*/ 184680 h 180360"/>
              </a:gdLst>
              <a:ahLst/>
              <a:cxn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701320" y="105840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78240" y="5728680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7170840" y="509940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7170840" y="566100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7191000" y="621792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6177600" y="5160240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6310080" y="5761080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6310080" y="6296400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553360" y="61200"/>
            <a:ext cx="5189760" cy="8355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/>
          <p:cNvSpPr/>
          <p:nvPr/>
        </p:nvSpPr>
        <p:spPr>
          <a:xfrm>
            <a:off x="6001560" y="4974480"/>
            <a:ext cx="5107680" cy="360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31080" y="4996800"/>
            <a:ext cx="164700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3"/>
          <p:cNvSpPr/>
          <p:nvPr/>
        </p:nvSpPr>
        <p:spPr>
          <a:xfrm>
            <a:off x="7865640" y="6186240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6"/>
          <p:cNvSpPr/>
          <p:nvPr/>
        </p:nvSpPr>
        <p:spPr>
          <a:xfrm>
            <a:off x="170640" y="1116360"/>
            <a:ext cx="6102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23"/>
          <p:cNvSpPr/>
          <p:nvPr/>
        </p:nvSpPr>
        <p:spPr>
          <a:xfrm>
            <a:off x="5250960" y="1050840"/>
            <a:ext cx="6093720" cy="39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"/>
          <p:cNvPicPr/>
          <p:nvPr/>
        </p:nvPicPr>
        <p:blipFill>
          <a:blip r:embed="rId3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grpSp>
        <p:nvGrpSpPr>
          <p:cNvPr id="135" name="Группа 11"/>
          <p:cNvGrpSpPr/>
          <p:nvPr/>
        </p:nvGrpSpPr>
        <p:grpSpPr>
          <a:xfrm>
            <a:off x="5505120" y="83880"/>
            <a:ext cx="5988960" cy="6454800"/>
            <a:chOff x="5505120" y="83880"/>
            <a:chExt cx="5988960" cy="6454800"/>
          </a:xfrm>
        </p:grpSpPr>
        <p:sp>
          <p:nvSpPr>
            <p:cNvPr id="136" name="Прямоугольник 94"/>
            <p:cNvSpPr/>
            <p:nvPr/>
          </p:nvSpPr>
          <p:spPr>
            <a:xfrm>
              <a:off x="6286680" y="1039680"/>
              <a:ext cx="5207400" cy="373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СМСП, основной вид деятельности, которых входит в один из разделов: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B «Добыча полезных ископаемых»;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D «Обеспечение электрической энергией, газом и паром; кондиционирование воздуха»;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E «Водоснабжение; водоотведение, организация сбора и утилизации отходов, деятельность по ликвидации загрязнений»;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F  «Строительство»;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H «Транспортировка и хранение»;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L «Деятельность по операциям с недвижимым имуществом»;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M «Деятельность профессиональная, научная и техническая»;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Q «Деятельность в области здравоохранения и социальных услуг»;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R «Деятельность в области культуры, спорта, организации досуга и развлечений»;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S «Предоставление прочих видов услуг»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общероссийского классификатора видов экономической деятельности ОК 029-2014 (КДЕС Ред. 2).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Прямоугольник 95"/>
            <p:cNvSpPr/>
            <p:nvPr/>
          </p:nvSpPr>
          <p:spPr>
            <a:xfrm>
              <a:off x="5509440" y="169920"/>
              <a:ext cx="5095080" cy="97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МИКРОФИНАНСОВЫЙ ПРОДУКТ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«СОДЕЙСТВИЕ»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8" name="Группа 13"/>
            <p:cNvGrpSpPr/>
            <p:nvPr/>
          </p:nvGrpSpPr>
          <p:grpSpPr>
            <a:xfrm>
              <a:off x="5505120" y="4492440"/>
              <a:ext cx="3885480" cy="2046240"/>
              <a:chOff x="5505120" y="4492440"/>
              <a:chExt cx="3885480" cy="2046240"/>
            </a:xfrm>
          </p:grpSpPr>
          <p:sp>
            <p:nvSpPr>
              <p:cNvPr id="139" name="Прямоугольник 97"/>
              <p:cNvSpPr/>
              <p:nvPr/>
            </p:nvSpPr>
            <p:spPr>
              <a:xfrm>
                <a:off x="7385040" y="4492440"/>
                <a:ext cx="1800000" cy="63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300 тысяч 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en-US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5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 млн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рублей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Прямоугольник 98"/>
              <p:cNvSpPr/>
              <p:nvPr/>
            </p:nvSpPr>
            <p:spPr>
              <a:xfrm>
                <a:off x="7385040" y="5198400"/>
                <a:ext cx="20055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</a:t>
                </a:r>
                <a:r>
                  <a:rPr lang="ru-RU" sz="1800" b="1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36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 месяцев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41" name="Picture 5" descr="https://stomatologspb.ru/wp-content/uploads/ruble_PNG26.png"/>
              <p:cNvPicPr/>
              <p:nvPr/>
            </p:nvPicPr>
            <p:blipFill>
              <a:blip r:embed="rId4"/>
              <a:stretch/>
            </p:blipFill>
            <p:spPr>
              <a:xfrm>
                <a:off x="6705000" y="459756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2" name="Picture 7" descr="https://xn----8sbkdgnibjafxdci9g.xn--p1ai/wp-content/uploads/2019/12/srok-obuchenija.png"/>
              <p:cNvPicPr/>
              <p:nvPr/>
            </p:nvPicPr>
            <p:blipFill>
              <a:blip r:embed="rId5"/>
              <a:stretch/>
            </p:blipFill>
            <p:spPr>
              <a:xfrm>
                <a:off x="6705000" y="519228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3" name="Picture 33" descr="https://xn--b1aqpp2b.xn----8sbg5beewf.xn--p1ai/images/9519f396-be5f-62ad-b139-a010fd802c7a.png"/>
              <p:cNvPicPr/>
              <p:nvPr/>
            </p:nvPicPr>
            <p:blipFill>
              <a:blip r:embed="rId6"/>
              <a:stretch/>
            </p:blipFill>
            <p:spPr>
              <a:xfrm>
                <a:off x="6755400" y="6162840"/>
                <a:ext cx="352080" cy="348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4" name="Прямоугольник 103"/>
              <p:cNvSpPr/>
              <p:nvPr/>
            </p:nvSpPr>
            <p:spPr>
              <a:xfrm>
                <a:off x="5505120" y="4689720"/>
                <a:ext cx="9630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СУММА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Прямоугольник 104"/>
              <p:cNvSpPr/>
              <p:nvPr/>
            </p:nvSpPr>
            <p:spPr>
              <a:xfrm>
                <a:off x="5582880" y="5184720"/>
                <a:ext cx="7038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СРОК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Прямоугольник 105"/>
              <p:cNvSpPr/>
              <p:nvPr/>
            </p:nvSpPr>
            <p:spPr>
              <a:xfrm>
                <a:off x="5620320" y="6174000"/>
                <a:ext cx="9309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СТАВКА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47" name="Скругленный прямоугольник 15"/>
            <p:cNvSpPr/>
            <p:nvPr/>
          </p:nvSpPr>
          <p:spPr>
            <a:xfrm>
              <a:off x="5509440" y="83880"/>
              <a:ext cx="5095080" cy="8722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48" name="Кольцо 11"/>
            <p:cNvSpPr/>
            <p:nvPr/>
          </p:nvSpPr>
          <p:spPr>
            <a:xfrm>
              <a:off x="5582880" y="1325520"/>
              <a:ext cx="308160" cy="328320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2400" b="0" strike="noStrike" spc="-1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49" name="Прямоугольник 141"/>
          <p:cNvSpPr/>
          <p:nvPr/>
        </p:nvSpPr>
        <p:spPr>
          <a:xfrm>
            <a:off x="7455600" y="5621760"/>
            <a:ext cx="39430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25"/>
          <p:cNvSpPr/>
          <p:nvPr/>
        </p:nvSpPr>
        <p:spPr>
          <a:xfrm>
            <a:off x="131400" y="1024560"/>
            <a:ext cx="61243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2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142"/>
          <p:cNvSpPr/>
          <p:nvPr/>
        </p:nvSpPr>
        <p:spPr>
          <a:xfrm>
            <a:off x="5919480" y="522720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«Полезная модель»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5919480" y="440640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4" name="Прямоугольник 143"/>
          <p:cNvSpPr/>
          <p:nvPr/>
        </p:nvSpPr>
        <p:spPr>
          <a:xfrm>
            <a:off x="7835760" y="3406680"/>
            <a:ext cx="1929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6 млн рублей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144"/>
          <p:cNvSpPr/>
          <p:nvPr/>
        </p:nvSpPr>
        <p:spPr>
          <a:xfrm>
            <a:off x="7753320" y="4227480"/>
            <a:ext cx="212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37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48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45"/>
          <p:cNvSpPr/>
          <p:nvPr/>
        </p:nvSpPr>
        <p:spPr>
          <a:xfrm>
            <a:off x="7820280" y="4885200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7%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8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34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5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146"/>
          <p:cNvSpPr/>
          <p:nvPr/>
        </p:nvSpPr>
        <p:spPr>
          <a:xfrm>
            <a:off x="6137640" y="3560400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147"/>
          <p:cNvSpPr/>
          <p:nvPr/>
        </p:nvSpPr>
        <p:spPr>
          <a:xfrm>
            <a:off x="6170040" y="4242600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148"/>
          <p:cNvSpPr/>
          <p:nvPr/>
        </p:nvSpPr>
        <p:spPr>
          <a:xfrm>
            <a:off x="6164640" y="487584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149"/>
          <p:cNvSpPr/>
          <p:nvPr/>
        </p:nvSpPr>
        <p:spPr>
          <a:xfrm>
            <a:off x="6665040" y="1495800"/>
            <a:ext cx="5303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9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Татарстан, реализующих приоритетные проекты.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Под залог интеллектуальной собственности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Кольцо 3"/>
          <p:cNvSpPr/>
          <p:nvPr/>
        </p:nvSpPr>
        <p:spPr>
          <a:xfrm>
            <a:off x="6065640" y="1612800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65" name="Прямая соединительная линия 8"/>
          <p:cNvCxnSpPr/>
          <p:nvPr/>
        </p:nvCxnSpPr>
        <p:spPr>
          <a:xfrm>
            <a:off x="5950080" y="3250080"/>
            <a:ext cx="5109840" cy="14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66" name="TextBox 3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35280" y="2829240"/>
            <a:ext cx="1799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36360" y="3681000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20520" y="4277160"/>
            <a:ext cx="394920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663880" y="2970000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663880" y="3659400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660640" y="4318560"/>
            <a:ext cx="4124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6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920" cy="685512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158"/>
          <p:cNvSpPr/>
          <p:nvPr/>
        </p:nvSpPr>
        <p:spPr>
          <a:xfrm>
            <a:off x="5919480" y="522720"/>
            <a:ext cx="518760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919480" y="126720"/>
            <a:ext cx="5329080" cy="1146960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6239880" y="1495800"/>
            <a:ext cx="59490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lang="ru-RU" sz="1600" b="1" strike="noStrike" spc="6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3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600" b="1" strike="noStrike" spc="-7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6065640" y="1612800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/>
          <p:nvPr/>
        </p:nvCxnSpPr>
        <p:spPr>
          <a:xfrm>
            <a:off x="5989320" y="238068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135640" y="2829240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132040" y="3681000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120520" y="4277160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5087880" y="2972520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5807880" y="3702600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5375880" y="4306320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Рисунок 17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920" cy="6855120"/>
          </a:xfrm>
          <a:prstGeom prst="rect">
            <a:avLst/>
          </a:prstGeom>
          <a:ln w="0">
            <a:noFill/>
          </a:ln>
        </p:spPr>
      </p:pic>
      <p:sp>
        <p:nvSpPr>
          <p:cNvPr id="195" name="Прямоугольник 175"/>
          <p:cNvSpPr/>
          <p:nvPr/>
        </p:nvSpPr>
        <p:spPr>
          <a:xfrm>
            <a:off x="6171480" y="303120"/>
            <a:ext cx="5187600" cy="12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989320" y="-208800"/>
            <a:ext cx="5329440" cy="172512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6684120" y="1728720"/>
            <a:ext cx="53017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8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6213600" y="1722600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6222960" y="26366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араллелограмм 6"/>
          <p:cNvSpPr/>
          <p:nvPr/>
        </p:nvSpPr>
        <p:spPr>
          <a:xfrm>
            <a:off x="210960" y="234360"/>
            <a:ext cx="780480" cy="66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1" name="object 2"/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/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Прямоугольник 49"/>
          <p:cNvSpPr/>
          <p:nvPr/>
        </p:nvSpPr>
        <p:spPr>
          <a:xfrm>
            <a:off x="360000" y="2960280"/>
            <a:ext cx="52686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СЕРТИФИКАЦИЯ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/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/>
          <p:cNvSpPr/>
          <p:nvPr/>
        </p:nvSpPr>
        <p:spPr>
          <a:xfrm>
            <a:off x="808200" y="23292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/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31"/>
          <p:cNvSpPr/>
          <p:nvPr/>
        </p:nvSpPr>
        <p:spPr>
          <a:xfrm>
            <a:off x="6059160" y="3620520"/>
            <a:ext cx="5620680" cy="130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включает в себя помощь в подготовке заявок на торги любой сложности с гарантией допуска, сопровождение участников в рамках 44-ФЗ и 223-ФЗ, а также техническую поддержку и обучение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500 000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51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1" name="TextBox 199"/>
          <p:cNvSpPr/>
          <p:nvPr/>
        </p:nvSpPr>
        <p:spPr>
          <a:xfrm>
            <a:off x="5920200" y="2955600"/>
            <a:ext cx="583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СОПРОВОЖДЕНИЕ ТОРГОВ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2" name="Группа 14"/>
          <p:cNvGrpSpPr/>
          <p:nvPr/>
        </p:nvGrpSpPr>
        <p:grpSpPr>
          <a:xfrm>
            <a:off x="572760" y="2916720"/>
            <a:ext cx="5347440" cy="620280"/>
            <a:chOff x="572760" y="2916720"/>
            <a:chExt cx="5347440" cy="620280"/>
          </a:xfrm>
        </p:grpSpPr>
        <p:sp>
          <p:nvSpPr>
            <p:cNvPr id="233" name="Скругленный прямоугольник 16"/>
            <p:cNvSpPr/>
            <p:nvPr/>
          </p:nvSpPr>
          <p:spPr>
            <a:xfrm>
              <a:off x="572760" y="3181320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4" name="Прямоугольник 11"/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5" name="Группа 16"/>
          <p:cNvGrpSpPr/>
          <p:nvPr/>
        </p:nvGrpSpPr>
        <p:grpSpPr>
          <a:xfrm>
            <a:off x="1611360" y="5069160"/>
            <a:ext cx="9087840" cy="507240"/>
            <a:chOff x="1611360" y="5069160"/>
            <a:chExt cx="9087840" cy="507240"/>
          </a:xfrm>
        </p:grpSpPr>
        <p:sp>
          <p:nvSpPr>
            <p:cNvPr id="236" name="Скругленный прямоугольник 19"/>
            <p:cNvSpPr/>
            <p:nvPr/>
          </p:nvSpPr>
          <p:spPr>
            <a:xfrm>
              <a:off x="1611360" y="5198040"/>
              <a:ext cx="9087840" cy="378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7" name="Прямоугольник 48"/>
            <p:cNvSpPr/>
            <p:nvPr/>
          </p:nvSpPr>
          <p:spPr>
            <a:xfrm>
              <a:off x="9663840" y="5069160"/>
              <a:ext cx="322560" cy="1731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>
            <a:off x="6052680" y="3066480"/>
            <a:ext cx="5621040" cy="470520"/>
            <a:chOff x="6052680" y="3066480"/>
            <a:chExt cx="5621040" cy="470520"/>
          </a:xfrm>
        </p:grpSpPr>
        <p:sp>
          <p:nvSpPr>
            <p:cNvPr id="239" name="Скругленный прямоугольник 18"/>
            <p:cNvSpPr/>
            <p:nvPr/>
          </p:nvSpPr>
          <p:spPr>
            <a:xfrm>
              <a:off x="6052680" y="3186000"/>
              <a:ext cx="5621040" cy="3510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40" name="Прямоугольник 12"/>
            <p:cNvSpPr/>
            <p:nvPr/>
          </p:nvSpPr>
          <p:spPr>
            <a:xfrm>
              <a:off x="11032200" y="3066480"/>
              <a:ext cx="201960" cy="2556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/>
          <p:cNvSpPr/>
          <p:nvPr/>
        </p:nvSpPr>
        <p:spPr>
          <a:xfrm>
            <a:off x="572760" y="1191600"/>
            <a:ext cx="11136240" cy="20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Экспортно ориентированных субъектов МСП, которые в 2024 г. и/или в 2025 г. заключили экспортный контракт;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Имеющих статус малой технологической компании;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Резидентов индустриальных 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2"/>
          <p:cNvSpPr/>
          <p:nvPr/>
        </p:nvSpPr>
        <p:spPr>
          <a:xfrm>
            <a:off x="517320" y="3611520"/>
            <a:ext cx="53186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включает в себя сертификацию товаров, работ и услуг субъектов МСП, а также сертификации (при наличии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соответствующей квалификации) субъектов МСП по системе менеджмента качества в соответствии с международными стандартами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500 000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4"/>
          <p:cNvSpPr/>
          <p:nvPr/>
        </p:nvSpPr>
        <p:spPr>
          <a:xfrm>
            <a:off x="1705320" y="4719960"/>
            <a:ext cx="871308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                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УЧАСТИЕ В ВЫСТАВОЧНО-ЯРМАРОЧНЫХ МЕРОПРИЯТИЯХ НА ТЕРРИТОРИИ РФ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/>
          <p:cNvSpPr/>
          <p:nvPr/>
        </p:nvSpPr>
        <p:spPr>
          <a:xfrm rot="10800000" flipV="1">
            <a:off x="545400" y="5403240"/>
            <a:ext cx="1140660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оплату регистрационного сбора, аренду выставочной площади и оборудования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300 000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sz="1600"/>
              <a:t/>
            </a:r>
            <a:br>
              <a:rPr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505080" y="947160"/>
            <a:ext cx="10829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Параллелограмм 8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47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49" name="Параллелограмм 9"/>
          <p:cNvSpPr/>
          <p:nvPr/>
        </p:nvSpPr>
        <p:spPr>
          <a:xfrm>
            <a:off x="993960" y="234360"/>
            <a:ext cx="10829520" cy="753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0" name="Прямоугольник 152"/>
          <p:cNvSpPr/>
          <p:nvPr/>
        </p:nvSpPr>
        <p:spPr>
          <a:xfrm>
            <a:off x="997560" y="230760"/>
            <a:ext cx="10759680" cy="499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ориентированных субъектов МСП, которые в 2024 г. и/или в 2025 г. заключили экспортный контракт;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Имеющих статус малой технологической компании;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Резидентов индустриальных 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ОО</a:t>
            </a: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          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36"/>
          <p:cNvSpPr/>
          <p:nvPr/>
        </p:nvSpPr>
        <p:spPr>
          <a:xfrm>
            <a:off x="964440" y="1397520"/>
            <a:ext cx="5125320" cy="282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рямоугольник 153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Box 40"/>
          <p:cNvSpPr/>
          <p:nvPr/>
        </p:nvSpPr>
        <p:spPr>
          <a:xfrm>
            <a:off x="5744880" y="186912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254" name="Группа 30"/>
          <p:cNvGrpSpPr/>
          <p:nvPr/>
        </p:nvGrpSpPr>
        <p:grpSpPr>
          <a:xfrm>
            <a:off x="6646320" y="3149640"/>
            <a:ext cx="4909680" cy="1763280"/>
            <a:chOff x="6646320" y="3149640"/>
            <a:chExt cx="4909680" cy="1763280"/>
          </a:xfrm>
        </p:grpSpPr>
        <p:sp>
          <p:nvSpPr>
            <p:cNvPr id="255" name="Скругленный прямоугольник 50"/>
            <p:cNvSpPr/>
            <p:nvPr/>
          </p:nvSpPr>
          <p:spPr>
            <a:xfrm>
              <a:off x="6646320" y="4222800"/>
              <a:ext cx="4909680" cy="6901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56" name="Прямоугольник 156"/>
            <p:cNvSpPr/>
            <p:nvPr/>
          </p:nvSpPr>
          <p:spPr>
            <a:xfrm>
              <a:off x="11068920" y="3149640"/>
              <a:ext cx="175680" cy="637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57" name="Прямоугольник 1"/>
          <p:cNvSpPr/>
          <p:nvPr/>
        </p:nvSpPr>
        <p:spPr>
          <a:xfrm>
            <a:off x="957118" y="4923180"/>
            <a:ext cx="52304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 рамках услуги 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(софинансирование до 50%, но не более 300 000 руб.)</a:t>
            </a:r>
            <a:r>
              <a:rPr sz="1600" dirty="0"/>
              <a:t/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Скругленный прямоугольник 50"/>
          <p:cNvSpPr/>
          <p:nvPr/>
        </p:nvSpPr>
        <p:spPr>
          <a:xfrm flipV="1">
            <a:off x="898200" y="4222800"/>
            <a:ext cx="5084280" cy="6825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9" name="Прямоугольник 3"/>
          <p:cNvSpPr/>
          <p:nvPr/>
        </p:nvSpPr>
        <p:spPr>
          <a:xfrm>
            <a:off x="480600" y="4120920"/>
            <a:ext cx="5402520" cy="64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4"/>
          <p:cNvSpPr/>
          <p:nvPr/>
        </p:nvSpPr>
        <p:spPr>
          <a:xfrm>
            <a:off x="6493320" y="4313520"/>
            <a:ext cx="4874040" cy="8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ОБУЧЕНИЕ КОЛЛЕКТИВА ПО ОПТИМИЗАЦИИ ПРОИЗВОДСТВА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5"/>
          <p:cNvSpPr/>
          <p:nvPr/>
        </p:nvSpPr>
        <p:spPr>
          <a:xfrm rot="10800000" flipV="1">
            <a:off x="6613560" y="4912920"/>
            <a:ext cx="51771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Курс, направленный на изучение методов и стратегий оптимизации бизнес-процессов и повышения эффективности производства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софинансирование до 50%, но не более 300 000 руб.</a:t>
            </a: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1"/>
          <p:cNvSpPr/>
          <p:nvPr/>
        </p:nvSpPr>
        <p:spPr>
          <a:xfrm>
            <a:off x="898200" y="1158840"/>
            <a:ext cx="10829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3638</Words>
  <Application>Microsoft Office PowerPoint</Application>
  <PresentationFormat>Широкоэкранный</PresentationFormat>
  <Paragraphs>550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29</vt:i4>
      </vt:variant>
    </vt:vector>
  </HeadingPairs>
  <TitlesOfParts>
    <vt:vector size="56" baseType="lpstr">
      <vt:lpstr>Microsoft YaHei</vt:lpstr>
      <vt:lpstr>Arial</vt:lpstr>
      <vt:lpstr>Arial Black</vt:lpstr>
      <vt:lpstr>Calibri</vt:lpstr>
      <vt:lpstr>Calibri Light</vt:lpstr>
      <vt:lpstr>Cambria</vt:lpstr>
      <vt:lpstr>DejaVu Sans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Office Theme</vt:lpstr>
      <vt:lpstr>Office Theme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Секретарь СП</cp:lastModifiedBy>
  <cp:revision>441</cp:revision>
  <cp:lastPrinted>2025-02-04T08:37:15Z</cp:lastPrinted>
  <dcterms:created xsi:type="dcterms:W3CDTF">2022-12-12T14:36:21Z</dcterms:created>
  <dcterms:modified xsi:type="dcterms:W3CDTF">2025-06-11T06:01:49Z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