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82" r:id="rId5"/>
    <p:sldId id="462" r:id="rId6"/>
    <p:sldId id="259" r:id="rId7"/>
    <p:sldId id="262" r:id="rId8"/>
    <p:sldId id="263" r:id="rId9"/>
    <p:sldId id="264" r:id="rId10"/>
    <p:sldId id="280" r:id="rId11"/>
    <p:sldId id="281" r:id="rId12"/>
    <p:sldId id="285" r:id="rId13"/>
    <p:sldId id="267" r:id="rId14"/>
    <p:sldId id="268" r:id="rId15"/>
    <p:sldId id="269" r:id="rId16"/>
    <p:sldId id="284" r:id="rId17"/>
    <p:sldId id="460" r:id="rId18"/>
    <p:sldId id="283" r:id="rId19"/>
    <p:sldId id="461" r:id="rId20"/>
    <p:sldId id="296" r:id="rId21"/>
    <p:sldId id="459" r:id="rId22"/>
    <p:sldId id="294" r:id="rId23"/>
    <p:sldId id="286" r:id="rId24"/>
    <p:sldId id="287" r:id="rId25"/>
    <p:sldId id="288" r:id="rId26"/>
    <p:sldId id="289" r:id="rId27"/>
    <p:sldId id="290" r:id="rId28"/>
    <p:sldId id="292" r:id="rId29"/>
    <p:sldId id="293" r:id="rId30"/>
    <p:sldId id="291" r:id="rId31"/>
    <p:sldId id="275" r:id="rId32"/>
    <p:sldId id="276" r:id="rId33"/>
  </p:sldIdLst>
  <p:sldSz cx="12192000" cy="6858000"/>
  <p:notesSz cx="9874250" cy="6797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458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837" y="0"/>
            <a:ext cx="4278842" cy="341458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r">
              <a:defRPr sz="1100"/>
            </a:lvl1pPr>
          </a:lstStyle>
          <a:p>
            <a:fld id="{A7E2AFC6-7519-4A28-848B-C49E7D67F31F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9" tIns="40010" rIns="80019" bIns="400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382"/>
            <a:ext cx="7899400" cy="2676584"/>
          </a:xfrm>
          <a:prstGeom prst="rect">
            <a:avLst/>
          </a:prstGeom>
        </p:spPr>
        <p:txBody>
          <a:bodyPr vert="horz" lIns="80019" tIns="40010" rIns="80019" bIns="400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278842" cy="341457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837" y="6456219"/>
            <a:ext cx="4278842" cy="341457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r">
              <a:defRPr sz="11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9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8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84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6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3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9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8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64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0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14400" y="2125980"/>
            <a:ext cx="10363201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158633"/>
          </a:xfrm>
        </p:spPr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12192385" cy="6857230"/>
          </a:xfrm>
          <a:custGeom>
            <a:avLst/>
            <a:gdLst/>
            <a:ahLst/>
            <a:cxnLst/>
            <a:rect l="l" t="t" r="r" b="b"/>
            <a:pathLst>
              <a:path w="20104735" h="11308080" extrusionOk="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1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8/16/2023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1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PPRT.R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6057954" y="2570547"/>
            <a:ext cx="5582661" cy="2505387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>
              <a:lnSpc>
                <a:spcPct val="100000"/>
              </a:lnSpc>
              <a:spcBef>
                <a:spcPts val="64"/>
              </a:spcBef>
              <a:defRPr/>
            </a:pPr>
            <a:r>
              <a:rPr sz="3750" spc="5" dirty="0">
                <a:solidFill>
                  <a:srgbClr val="E84E22"/>
                </a:solidFill>
              </a:rPr>
              <a:t>ФОНД </a:t>
            </a:r>
            <a:r>
              <a:rPr sz="3750" spc="9" dirty="0">
                <a:solidFill>
                  <a:srgbClr val="E84E22"/>
                </a:solidFill>
              </a:rPr>
              <a:t>ПОДДЕРЖКИ </a:t>
            </a:r>
            <a:r>
              <a:rPr sz="3750" spc="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ПРЕДПРИНИМАТЕЛЬСТВА </a:t>
            </a:r>
            <a:r>
              <a:rPr sz="3750" spc="-837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РЕСПУБЛИКИ</a:t>
            </a:r>
            <a:r>
              <a:rPr sz="3750" spc="-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ТАТАРСТАН</a:t>
            </a:r>
            <a:endParaRPr sz="3750" dirty="0"/>
          </a:p>
          <a:p>
            <a:pPr marL="45438" marR="234889">
              <a:lnSpc>
                <a:spcPct val="100000"/>
              </a:lnSpc>
              <a:spcBef>
                <a:spcPts val="285"/>
              </a:spcBef>
              <a:defRPr/>
            </a:pPr>
            <a:r>
              <a:rPr sz="2400" b="0" spc="-9" dirty="0" err="1">
                <a:solidFill>
                  <a:srgbClr val="672E17"/>
                </a:solidFill>
              </a:rPr>
              <a:t>Меры</a:t>
            </a:r>
            <a:r>
              <a:rPr sz="2400" b="0" spc="-36" dirty="0">
                <a:solidFill>
                  <a:srgbClr val="672E17"/>
                </a:solidFill>
              </a:rPr>
              <a:t> </a:t>
            </a:r>
            <a:r>
              <a:rPr sz="2400" b="0" spc="-11" dirty="0" err="1">
                <a:solidFill>
                  <a:srgbClr val="672E17"/>
                </a:solidFill>
              </a:rPr>
              <a:t>поддержки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18" dirty="0" err="1">
                <a:solidFill>
                  <a:srgbClr val="672E17"/>
                </a:solidFill>
              </a:rPr>
              <a:t>предпринимателей</a:t>
            </a:r>
            <a:r>
              <a:rPr sz="2400" b="0" spc="-55" dirty="0">
                <a:solidFill>
                  <a:srgbClr val="672E17"/>
                </a:solidFill>
              </a:rPr>
              <a:t> </a:t>
            </a:r>
            <a:r>
              <a:rPr lang="ru-RU" sz="2400" b="0" spc="-55" dirty="0">
                <a:solidFill>
                  <a:srgbClr val="672E17"/>
                </a:solidFill>
              </a:rPr>
              <a:t/>
            </a:r>
            <a:br>
              <a:rPr lang="ru-RU" sz="2400" b="0" spc="-55" dirty="0">
                <a:solidFill>
                  <a:srgbClr val="672E17"/>
                </a:solidFill>
              </a:rPr>
            </a:br>
            <a:r>
              <a:rPr sz="2400" b="0" spc="-2" dirty="0">
                <a:solidFill>
                  <a:srgbClr val="672E17"/>
                </a:solidFill>
              </a:rPr>
              <a:t>в </a:t>
            </a:r>
            <a:r>
              <a:rPr sz="2400" b="0" spc="-534" dirty="0">
                <a:solidFill>
                  <a:srgbClr val="672E17"/>
                </a:solidFill>
              </a:rPr>
              <a:t> </a:t>
            </a:r>
            <a:r>
              <a:rPr sz="2400" b="0" spc="-5" dirty="0">
                <a:solidFill>
                  <a:srgbClr val="672E17"/>
                </a:solidFill>
              </a:rPr>
              <a:t>202</a:t>
            </a:r>
            <a:r>
              <a:rPr lang="ru-RU" sz="2400" b="0" spc="-5" dirty="0">
                <a:solidFill>
                  <a:srgbClr val="672E17"/>
                </a:solidFill>
              </a:rPr>
              <a:t>3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36" dirty="0" err="1">
                <a:solidFill>
                  <a:srgbClr val="672E17"/>
                </a:solidFill>
              </a:rPr>
              <a:t>году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 bwMode="auto">
          <a:xfrm>
            <a:off x="10383508" y="5920756"/>
            <a:ext cx="1350807" cy="373629"/>
          </a:xfrm>
          <a:prstGeom prst="rect">
            <a:avLst/>
          </a:prstGeom>
        </p:spPr>
        <p:txBody>
          <a:bodyPr vert="horz" wrap="square" lIns="0" tIns="6161" rIns="0" bIns="0" rtlCol="0">
            <a:spAutoFit/>
          </a:bodyPr>
          <a:lstStyle/>
          <a:p>
            <a:pPr marL="7701" marR="3081">
              <a:lnSpc>
                <a:spcPct val="101000"/>
              </a:lnSpc>
              <a:spcBef>
                <a:spcPts val="49"/>
              </a:spcBef>
              <a:defRPr/>
            </a:pP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spc="-76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200" spc="-38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7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spc="-33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 bwMode="auto">
          <a:xfrm>
            <a:off x="7193126" y="5921479"/>
            <a:ext cx="286488" cy="381214"/>
            <a:chOff x="11861291" y="9764958"/>
            <a:chExt cx="472440" cy="628650"/>
          </a:xfrm>
        </p:grpSpPr>
        <p:sp>
          <p:nvSpPr>
            <p:cNvPr id="5" name="object 5"/>
            <p:cNvSpPr/>
            <p:nvPr/>
          </p:nvSpPr>
          <p:spPr bwMode="auto"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 extrusionOk="0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 extrusionOk="0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 extrusionOk="0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 extrusionOk="0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 extrusionOk="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 extrusionOk="0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9" name="object 9"/>
          <p:cNvGrpSpPr/>
          <p:nvPr/>
        </p:nvGrpSpPr>
        <p:grpSpPr bwMode="auto">
          <a:xfrm>
            <a:off x="7576650" y="6015173"/>
            <a:ext cx="1061238" cy="248751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/>
            <a:stretch/>
          </p:blipFill>
          <p:spPr bwMode="auto"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/>
            <a:stretch/>
          </p:blipFill>
          <p:spPr bwMode="auto"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 bwMode="auto"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 extrusionOk="0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 extrusionOk="0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3" name="object 13"/>
            <p:cNvPicPr/>
            <p:nvPr/>
          </p:nvPicPr>
          <p:blipFill>
            <a:blip/>
            <a:stretch/>
          </p:blipFill>
          <p:spPr bwMode="auto"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 extrusionOk="0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 extrusionOk="0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 extrusionOk="0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 extrusionOk="0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5" name="object 15"/>
          <p:cNvGrpSpPr/>
          <p:nvPr/>
        </p:nvGrpSpPr>
        <p:grpSpPr bwMode="auto">
          <a:xfrm>
            <a:off x="6695931" y="5924584"/>
            <a:ext cx="197538" cy="366967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 bwMode="auto"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 extrusionOk="0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7" name="object 17"/>
            <p:cNvPicPr/>
            <p:nvPr/>
          </p:nvPicPr>
          <p:blipFill>
            <a:blip/>
            <a:stretch/>
          </p:blipFill>
          <p:spPr bwMode="auto"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 bwMode="auto"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 extrusionOk="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 extrusionOk="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9" name="object 19"/>
          <p:cNvGrpSpPr/>
          <p:nvPr/>
        </p:nvGrpSpPr>
        <p:grpSpPr bwMode="auto">
          <a:xfrm>
            <a:off x="6096154" y="5980979"/>
            <a:ext cx="536009" cy="225648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/>
            <a:stretch/>
          </p:blipFill>
          <p:spPr bwMode="auto"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/>
            <a:stretch/>
          </p:blipFill>
          <p:spPr bwMode="auto"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/>
            <a:stretch/>
          </p:blipFill>
          <p:spPr bwMode="auto"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/>
            <a:stretch/>
          </p:blipFill>
          <p:spPr bwMode="auto"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/>
            <a:stretch/>
          </p:blipFill>
          <p:spPr bwMode="auto"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/>
            <a:stretch/>
          </p:blipFill>
          <p:spPr bwMode="auto"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 extrusionOk="0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27" name="object 27"/>
            <p:cNvPicPr/>
            <p:nvPr/>
          </p:nvPicPr>
          <p:blipFill>
            <a:blip/>
            <a:stretch/>
          </p:blipFill>
          <p:spPr bwMode="auto"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/>
            <a:stretch/>
          </p:blipFill>
          <p:spPr bwMode="auto"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/>
          <a:stretch/>
        </p:blipFill>
        <p:spPr bwMode="auto">
          <a:xfrm>
            <a:off x="6098927" y="6251750"/>
            <a:ext cx="531221" cy="508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5972961" y="5710718"/>
            <a:ext cx="5995585" cy="1006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6" y="177665"/>
            <a:ext cx="12201526" cy="66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04274" y="1620495"/>
            <a:ext cx="565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spc="-5" dirty="0">
                <a:solidFill>
                  <a:srgbClr val="1D1D1B"/>
                </a:solidFill>
                <a:latin typeface="Calibri"/>
              </a:rPr>
              <a:t>КОМПЛЕКСНАЯ ПОДДЕРЖКА РЕЗИДЕНТОВ ПРОМПАРКОВ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984167" y="1727021"/>
            <a:ext cx="5654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-80" dirty="0">
                <a:solidFill>
                  <a:srgbClr val="1D1D1B"/>
                </a:solidFill>
                <a:latin typeface="Calibri"/>
                <a:cs typeface="Calibri"/>
              </a:rPr>
              <a:t>УСТОЙЧИВОЕ РАЗВИТИЕ</a:t>
            </a:r>
            <a:endParaRPr lang="ru-RU" sz="2000" dirty="0"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6253001" y="1317072"/>
            <a:ext cx="5659821" cy="949754"/>
            <a:chOff x="-7065963" y="3416693"/>
            <a:chExt cx="5659821" cy="1119280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 bwMode="auto">
            <a:xfrm>
              <a:off x="-2360761" y="3416693"/>
              <a:ext cx="816395" cy="501553"/>
              <a:chOff x="-2360761" y="3416693"/>
              <a:chExt cx="816395" cy="501553"/>
            </a:xfrm>
          </p:grpSpPr>
          <p:sp>
            <p:nvSpPr>
              <p:cNvPr id="10" name="Скругленный прямоугольник 14"/>
              <p:cNvSpPr/>
              <p:nvPr/>
            </p:nvSpPr>
            <p:spPr bwMode="auto">
              <a:xfrm>
                <a:off x="-2316352" y="3537658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3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 bwMode="auto">
          <a:xfrm>
            <a:off x="209002" y="1419716"/>
            <a:ext cx="5659821" cy="817896"/>
            <a:chOff x="-7065963" y="3512356"/>
            <a:chExt cx="5659821" cy="1023617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 bwMode="auto">
            <a:xfrm>
              <a:off x="-2288474" y="3512356"/>
              <a:ext cx="816395" cy="408623"/>
              <a:chOff x="-2288474" y="3512356"/>
              <a:chExt cx="816395" cy="408623"/>
            </a:xfrm>
          </p:grpSpPr>
          <p:sp>
            <p:nvSpPr>
              <p:cNvPr id="17" name="Скругленный прямоугольник 14"/>
              <p:cNvSpPr/>
              <p:nvPr/>
            </p:nvSpPr>
            <p:spPr bwMode="auto">
              <a:xfrm>
                <a:off x="-2256034" y="3543137"/>
                <a:ext cx="751513" cy="362815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8" name="Прямоугольник 1"/>
              <p:cNvSpPr/>
              <p:nvPr/>
            </p:nvSpPr>
            <p:spPr bwMode="auto">
              <a:xfrm>
                <a:off x="-2288474" y="3512356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 dirty="0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Параллелограмм 21"/>
          <p:cNvSpPr/>
          <p:nvPr/>
        </p:nvSpPr>
        <p:spPr bwMode="auto">
          <a:xfrm>
            <a:off x="198825" y="904220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246953" y="2277234"/>
            <a:ext cx="583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Ставка для российского предмета лизинга: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8%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241163" y="2739226"/>
            <a:ext cx="595767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Ставка для иностранного предмета лизинга: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10%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10842" y="2277234"/>
            <a:ext cx="4966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Ставка для российского предмета лизинга: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6%*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98825" y="2722989"/>
            <a:ext cx="534208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Ставка для иностранного предмета лизинга: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8%*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09002" y="3174965"/>
            <a:ext cx="5918543" cy="36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>
              <a:lnSpc>
                <a:spcPct val="101899"/>
              </a:lnSpc>
              <a:spcBef>
                <a:spcPts val="55"/>
              </a:spcBef>
              <a:defRPr/>
            </a:pPr>
            <a:r>
              <a:rPr lang="ru-RU" b="1" spc="-60" dirty="0">
                <a:cs typeface="Calibri"/>
              </a:rPr>
              <a:t>Сумма финансирования: </a:t>
            </a:r>
            <a:r>
              <a:rPr lang="ru-RU" b="1" spc="-60" dirty="0">
                <a:solidFill>
                  <a:srgbClr val="C00000"/>
                </a:solidFill>
                <a:cs typeface="Calibri"/>
              </a:rPr>
              <a:t>0,5-7 млн </a:t>
            </a:r>
            <a:r>
              <a:rPr lang="ru-RU" b="1" spc="-60" dirty="0">
                <a:cs typeface="Calibri"/>
              </a:rPr>
              <a:t>руб.</a:t>
            </a:r>
            <a:r>
              <a:rPr lang="ru-RU" b="1" spc="-60" dirty="0">
                <a:solidFill>
                  <a:srgbClr val="C00000"/>
                </a:solidFill>
                <a:cs typeface="Calibri"/>
              </a:rPr>
              <a:t>**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267499" y="3584020"/>
            <a:ext cx="5495261" cy="12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Срок лизинга: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13-60</a:t>
            </a:r>
            <a:r>
              <a:rPr lang="ru-RU" b="1" dirty="0">
                <a:latin typeface="Calibri"/>
                <a:ea typeface="Calibri"/>
                <a:cs typeface="Times New Roman"/>
              </a:rPr>
              <a:t> месяцев</a:t>
            </a:r>
          </a:p>
          <a:p>
            <a:pPr>
              <a:lnSpc>
                <a:spcPct val="102000"/>
              </a:lnSpc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Аванс: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от 15%, </a:t>
            </a:r>
            <a:endParaRPr lang="en-US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2000"/>
              </a:lnSpc>
              <a:defRPr/>
            </a:pP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0% </a:t>
            </a:r>
            <a:r>
              <a:rPr lang="ru-RU" dirty="0">
                <a:latin typeface="Calibri"/>
                <a:ea typeface="Calibri"/>
                <a:cs typeface="Times New Roman"/>
              </a:rPr>
              <a:t>- при предоставлении поручительства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Гарантийного Фонда Республики Татарстан</a:t>
            </a:r>
            <a:endParaRPr lang="ru-RU" dirty="0"/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1000265" y="889874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489186" y="981760"/>
            <a:ext cx="8989962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Льготный лизинг. Программа льготного лизинга для МСП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75982B-5C9B-9C3D-7063-1C0C0AFE721C}"/>
              </a:ext>
            </a:extLst>
          </p:cNvPr>
          <p:cNvSpPr/>
          <p:nvPr/>
        </p:nvSpPr>
        <p:spPr bwMode="auto">
          <a:xfrm>
            <a:off x="210842" y="3600318"/>
            <a:ext cx="5521597" cy="122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>
              <a:lnSpc>
                <a:spcPct val="101899"/>
              </a:lnSpc>
              <a:defRPr/>
            </a:pPr>
            <a:r>
              <a:rPr lang="ru-RU" b="1" i="0" dirty="0">
                <a:effectLst/>
              </a:rPr>
              <a:t>Срок лизинга: </a:t>
            </a:r>
            <a:r>
              <a:rPr lang="ru-RU" b="1" i="0" u="none" strike="noStrike" dirty="0">
                <a:solidFill>
                  <a:srgbClr val="C00000"/>
                </a:solidFill>
                <a:effectLst/>
              </a:rPr>
              <a:t>13-60 </a:t>
            </a:r>
            <a:r>
              <a:rPr lang="ru-RU" b="1" i="0" u="none" strike="noStrike" dirty="0">
                <a:effectLst/>
              </a:rPr>
              <a:t>месяцев</a:t>
            </a:r>
            <a:r>
              <a:rPr lang="ru-RU" dirty="0"/>
              <a:t/>
            </a:r>
            <a:br>
              <a:rPr lang="ru-RU" dirty="0"/>
            </a:br>
            <a:r>
              <a:rPr lang="ru-RU" b="1" i="0" dirty="0">
                <a:effectLst/>
              </a:rPr>
              <a:t>Аванс: </a:t>
            </a:r>
            <a:r>
              <a:rPr lang="ru-RU" b="1" i="0" u="none" strike="noStrike" dirty="0">
                <a:solidFill>
                  <a:srgbClr val="C00000"/>
                </a:solidFill>
                <a:effectLst/>
              </a:rPr>
              <a:t>от 15%,</a:t>
            </a:r>
          </a:p>
          <a:p>
            <a:pPr marL="12685" marR="5074">
              <a:lnSpc>
                <a:spcPct val="101899"/>
              </a:lnSpc>
              <a:defRPr/>
            </a:pPr>
            <a:r>
              <a:rPr lang="ru-RU" b="1" i="0" u="none" strike="noStrike" dirty="0">
                <a:solidFill>
                  <a:srgbClr val="C00000"/>
                </a:solidFill>
                <a:effectLst/>
              </a:rPr>
              <a:t>0%</a:t>
            </a:r>
            <a:r>
              <a:rPr lang="ru-RU" b="1" i="0" dirty="0">
                <a:solidFill>
                  <a:srgbClr val="C00000"/>
                </a:solidFill>
                <a:effectLst/>
              </a:rPr>
              <a:t> </a:t>
            </a:r>
            <a:r>
              <a:rPr lang="ru-RU" b="0" i="0" dirty="0">
                <a:effectLst/>
              </a:rPr>
              <a:t>- при предоставлении поручительства Гарантийного Фонда Республики Татарстан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82C74-8F60-6955-CF7B-2EB995EFC63D}"/>
              </a:ext>
            </a:extLst>
          </p:cNvPr>
          <p:cNvSpPr txBox="1"/>
          <p:nvPr/>
        </p:nvSpPr>
        <p:spPr>
          <a:xfrm>
            <a:off x="319921" y="4915978"/>
            <a:ext cx="48573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0" i="0" u="none" strike="noStrike" dirty="0">
                <a:solidFill>
                  <a:srgbClr val="717171"/>
                </a:solidFill>
                <a:effectLst/>
                <a:latin typeface="Montserrat Regular" panose="00000500000000000000" pitchFamily="2" charset="-52"/>
              </a:rPr>
              <a:t>* Особые условия: только для резидентов аккредитованных министерством экономики Республики Татарстан индустриальных (промышленных) парков, расположенных в муниципальных районах Республики Татарстан.</a:t>
            </a:r>
            <a:br>
              <a:rPr lang="ru-RU" sz="1000" b="0" i="0" u="none" strike="noStrike" dirty="0">
                <a:solidFill>
                  <a:srgbClr val="717171"/>
                </a:solidFill>
                <a:effectLst/>
                <a:latin typeface="Montserrat Regular" panose="00000500000000000000" pitchFamily="2" charset="-52"/>
              </a:rPr>
            </a:br>
            <a:endParaRPr lang="ru-RU" sz="1000" b="0" i="0" u="none" strike="noStrike" dirty="0">
              <a:solidFill>
                <a:srgbClr val="717171"/>
              </a:solidFill>
              <a:effectLst/>
              <a:latin typeface="Montserrat Regular" panose="00000500000000000000" pitchFamily="2" charset="-52"/>
            </a:endParaRPr>
          </a:p>
          <a:p>
            <a:pPr algn="l"/>
            <a:r>
              <a:rPr lang="ru-RU" sz="1000" b="0" i="0" u="none" strike="noStrike" dirty="0">
                <a:solidFill>
                  <a:srgbClr val="717171"/>
                </a:solidFill>
                <a:effectLst/>
                <a:latin typeface="Montserrat Regular" panose="00000500000000000000" pitchFamily="2" charset="-52"/>
              </a:rPr>
              <a:t>** Максимальный лимит на одного лизингополучателя (группу связанных компаний)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6302C05-C939-5D39-8AF2-00429497C21E}"/>
              </a:ext>
            </a:extLst>
          </p:cNvPr>
          <p:cNvSpPr/>
          <p:nvPr/>
        </p:nvSpPr>
        <p:spPr bwMode="auto">
          <a:xfrm>
            <a:off x="6253001" y="3126672"/>
            <a:ext cx="595767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Сумма финансирования: 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0,5-5 млн руб.*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1622D-0CBA-21F7-A705-613BFA0FD4B1}"/>
              </a:ext>
            </a:extLst>
          </p:cNvPr>
          <p:cNvSpPr txBox="1"/>
          <p:nvPr/>
        </p:nvSpPr>
        <p:spPr bwMode="auto">
          <a:xfrm>
            <a:off x="6267499" y="4915978"/>
            <a:ext cx="4857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0" i="0" u="none" strike="noStrike" dirty="0">
                <a:solidFill>
                  <a:srgbClr val="717171"/>
                </a:solidFill>
                <a:effectLst/>
                <a:latin typeface="Montserrat Regular" panose="00000500000000000000" pitchFamily="2" charset="-52"/>
              </a:rPr>
              <a:t>* Максимальный лимит на одного лизингополучателя (группу связанных компаний)</a:t>
            </a:r>
          </a:p>
        </p:txBody>
      </p:sp>
      <p:pic>
        <p:nvPicPr>
          <p:cNvPr id="20" name="Рисунок 19" descr="Телефон">
            <a:extLst>
              <a:ext uri="{FF2B5EF4-FFF2-40B4-BE49-F238E27FC236}">
                <a16:creationId xmlns:a16="http://schemas.microsoft.com/office/drawing/2014/main" id="{7F64E030-70B7-4C44-87FD-FE7A7B4AD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566" y="6032934"/>
            <a:ext cx="589878" cy="589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12719C-3456-477B-B007-E29F63DED428}"/>
              </a:ext>
            </a:extLst>
          </p:cNvPr>
          <p:cNvSpPr txBox="1"/>
          <p:nvPr/>
        </p:nvSpPr>
        <p:spPr>
          <a:xfrm>
            <a:off x="1000265" y="608552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8 843-524-72-32 (доб. 303)</a:t>
            </a:r>
          </a:p>
          <a:p>
            <a:r>
              <a:rPr lang="ru-RU" dirty="0"/>
              <a:t>8 927-498-97-90 Гафуров Марат </a:t>
            </a:r>
            <a:r>
              <a:rPr lang="ru-RU" dirty="0" err="1"/>
              <a:t>Рашитович</a:t>
            </a:r>
            <a:endParaRPr lang="ru-RU" dirty="0"/>
          </a:p>
        </p:txBody>
      </p:sp>
      <p:pic>
        <p:nvPicPr>
          <p:cNvPr id="31" name="Рисунок 30" descr="Электронная почта">
            <a:extLst>
              <a:ext uri="{FF2B5EF4-FFF2-40B4-BE49-F238E27FC236}">
                <a16:creationId xmlns:a16="http://schemas.microsoft.com/office/drawing/2014/main" id="{ABD486C5-FEC3-4A96-B07C-2955E4FF5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6034" y="6027717"/>
            <a:ext cx="595095" cy="5950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9E4020B-F4C4-46D3-A0F2-BBD6FE1C6257}"/>
              </a:ext>
            </a:extLst>
          </p:cNvPr>
          <p:cNvSpPr txBox="1"/>
          <p:nvPr/>
        </p:nvSpPr>
        <p:spPr>
          <a:xfrm>
            <a:off x="7015384" y="614059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sales@rlcrt</a:t>
            </a:r>
            <a:r>
              <a:rPr lang="en-US" dirty="0"/>
              <a:t> .</a:t>
            </a:r>
            <a:r>
              <a:rPr lang="en-US" dirty="0" err="1"/>
              <a:t>ru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08319D-CBDD-490A-B316-1353A3DBAE81}"/>
              </a:ext>
            </a:extLst>
          </p:cNvPr>
          <p:cNvSpPr txBox="1"/>
          <p:nvPr/>
        </p:nvSpPr>
        <p:spPr>
          <a:xfrm>
            <a:off x="513554" y="134779"/>
            <a:ext cx="11101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АКЦИОНЕРНОЕ ОБЩЕСТВО «РЕГИОНАЛЬНАЯ ЛИЗИНГОВАЯ КОМПАНИЯ РЕСПУБЛИКИ ТАТАРСТАН»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165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 bwMode="auto">
          <a:xfrm>
            <a:off x="4113880" y="4273786"/>
            <a:ext cx="1756783" cy="2206825"/>
          </a:xfrm>
          <a:prstGeom prst="roundRect">
            <a:avLst>
              <a:gd name="adj" fmla="val 16667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object 3"/>
          <p:cNvSpPr txBox="1"/>
          <p:nvPr/>
        </p:nvSpPr>
        <p:spPr bwMode="auto">
          <a:xfrm>
            <a:off x="210842" y="1243011"/>
            <a:ext cx="5659821" cy="632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lang="ru-RU" sz="1950" b="1" spc="-155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sz="1950" b="1" spc="-6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lang="ru-RU" sz="1950" b="1" spc="-17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b="1" spc="-7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r>
              <a:rPr sz="1950" b="1" spc="-7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45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b="1" spc="-145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234966" y="2079074"/>
            <a:ext cx="5467565" cy="12144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latin typeface="Calibri"/>
                <a:cs typeface="Calibri"/>
              </a:rPr>
              <a:t>Запись </a:t>
            </a:r>
            <a:r>
              <a:rPr dirty="0">
                <a:latin typeface="Calibri"/>
                <a:cs typeface="Calibri"/>
              </a:rPr>
              <a:t>на </a:t>
            </a:r>
            <a:r>
              <a:rPr spc="-10" dirty="0" err="1">
                <a:latin typeface="Calibri"/>
                <a:cs typeface="Calibri"/>
              </a:rPr>
              <a:t>офлайн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онлайн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обучающие</a:t>
            </a:r>
            <a:r>
              <a:rPr dirty="0">
                <a:latin typeface="Calibri"/>
                <a:cs typeface="Calibri"/>
              </a:rPr>
              <a:t> </a:t>
            </a:r>
            <a:endParaRPr lang="ru-RU" dirty="0"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spc="-5" dirty="0" err="1">
                <a:latin typeface="Calibri"/>
                <a:cs typeface="Calibri"/>
              </a:rPr>
              <a:t>мероприятия</a:t>
            </a:r>
            <a:r>
              <a:rPr spc="-5" dirty="0">
                <a:latin typeface="Calibri"/>
                <a:cs typeface="Calibri"/>
              </a:rPr>
              <a:t>,</a:t>
            </a:r>
            <a:r>
              <a:rPr lang="ru-RU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202</a:t>
            </a:r>
            <a:r>
              <a:rPr lang="ru-RU" dirty="0">
                <a:latin typeface="Calibri"/>
                <a:cs typeface="Calibri"/>
              </a:rPr>
              <a:t>3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 err="1">
                <a:latin typeface="Calibri"/>
                <a:cs typeface="Calibri"/>
              </a:rPr>
              <a:t>году</a:t>
            </a:r>
            <a:endParaRPr lang="ru-RU" spc="-25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endParaRPr lang="ru-RU" sz="1950" spc="-25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10842" y="1129936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</a:t>
            </a:r>
            <a:endParaRPr lang="ru-RU" sz="2000" dirty="0">
              <a:latin typeface="Arial Black"/>
            </a:endParaRPr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6284630" y="1129936"/>
            <a:ext cx="5711982" cy="2640603"/>
            <a:chOff x="5728818" y="3420786"/>
            <a:chExt cx="5711982" cy="2640603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5728818" y="3496289"/>
              <a:ext cx="5659821" cy="6850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b="1" dirty="0">
                  <a:latin typeface="Calibri"/>
                  <a:ea typeface="Calibri"/>
                  <a:cs typeface="Times New Roman"/>
                </a:rPr>
                <a:t>ПРЕДОСТАВЛЕНИЕ ДОСТУПА К ОБУЧАЮЩИМ КУРСАМ ПО ВОПРОСАМ ВЕДЕНИЯ БИЗНЕСА</a:t>
              </a:r>
              <a:endParaRPr dirty="0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6134896" y="4463829"/>
              <a:ext cx="4847664" cy="3720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/>
                <a:t>Онлайн-курс на выбор:</a:t>
              </a:r>
              <a:endParaRPr lang="ru-RU" sz="1950" spc="5">
                <a:solidFill>
                  <a:srgbClr val="1D1D1B"/>
                </a:solidFill>
                <a:cs typeface="Calibri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 bwMode="auto">
            <a:xfrm>
              <a:off x="5728818" y="3420786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 bwMode="auto">
            <a:xfrm>
              <a:off x="5728818" y="4978991"/>
              <a:ext cx="1753882" cy="1072164"/>
              <a:chOff x="210842" y="5558417"/>
              <a:chExt cx="1753882" cy="1072164"/>
            </a:xfrm>
          </p:grpSpPr>
          <p:grpSp>
            <p:nvGrpSpPr>
              <p:cNvPr id="18" name="Группа 17"/>
              <p:cNvGrpSpPr/>
              <p:nvPr/>
            </p:nvGrpSpPr>
            <p:grpSpPr bwMode="auto">
              <a:xfrm>
                <a:off x="210842" y="5558417"/>
                <a:ext cx="1753882" cy="1072164"/>
                <a:chOff x="199156" y="2101931"/>
                <a:chExt cx="1753882" cy="1072164"/>
              </a:xfrm>
            </p:grpSpPr>
            <p:sp>
              <p:nvSpPr>
                <p:cNvPr id="20" name="Прямоугольник 19"/>
                <p:cNvSpPr/>
                <p:nvPr/>
              </p:nvSpPr>
              <p:spPr bwMode="auto">
                <a:xfrm>
                  <a:off x="338952" y="2242493"/>
                  <a:ext cx="1614086" cy="931602"/>
                </a:xfrm>
                <a:prstGeom prst="rect">
                  <a:avLst/>
                </a:prstGeom>
                <a:solidFill>
                  <a:srgbClr val="F4E9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/>
                </a:p>
              </p:txBody>
            </p:sp>
            <p:sp>
              <p:nvSpPr>
                <p:cNvPr id="21" name="Овал 20"/>
                <p:cNvSpPr/>
                <p:nvPr/>
              </p:nvSpPr>
              <p:spPr bwMode="auto">
                <a:xfrm>
                  <a:off x="199156" y="2101931"/>
                  <a:ext cx="315294" cy="315294"/>
                </a:xfrm>
                <a:prstGeom prst="ellipse">
                  <a:avLst/>
                </a:prstGeom>
                <a:solidFill>
                  <a:srgbClr val="C793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b="0" i="0" u="none" strike="noStrike" cap="none" spc="0" dirty="0">
                      <a:ln>
                        <a:noFill/>
                      </a:ln>
                      <a:solidFill>
                        <a:prstClr val="white"/>
                      </a:solidFill>
                      <a:latin typeface="Arial Black"/>
                    </a:rPr>
                    <a:t>1</a:t>
                  </a:r>
                  <a:endParaRPr dirty="0"/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 bwMode="auto">
              <a:xfrm>
                <a:off x="350638" y="5845489"/>
                <a:ext cx="1614086" cy="64633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rgbClr val="562212"/>
                    </a:solidFill>
                  </a:rPr>
                  <a:t>КОМАНДА </a:t>
                </a:r>
                <a:endParaRPr dirty="0"/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rgbClr val="562212"/>
                    </a:solidFill>
                  </a:rPr>
                  <a:t>И </a:t>
                </a:r>
                <a:endParaRPr dirty="0"/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rgbClr val="562212"/>
                    </a:solidFill>
                  </a:rPr>
                  <a:t>ДЕЛЕГИРОВАНИЕ</a:t>
                </a:r>
                <a:endParaRPr dirty="0"/>
              </a:p>
            </p:txBody>
          </p:sp>
        </p:grpSp>
        <p:sp>
          <p:nvSpPr>
            <p:cNvPr id="22" name="Прямоугольник 21"/>
            <p:cNvSpPr/>
            <p:nvPr/>
          </p:nvSpPr>
          <p:spPr bwMode="auto">
            <a:xfrm>
              <a:off x="7717636" y="5129788"/>
              <a:ext cx="1683650" cy="931602"/>
            </a:xfrm>
            <a:prstGeom prst="rect">
              <a:avLst/>
            </a:prstGeom>
            <a:solidFill>
              <a:srgbClr val="F4E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7577840" y="4989226"/>
              <a:ext cx="315294" cy="315294"/>
            </a:xfrm>
            <a:prstGeom prst="ellipse">
              <a:avLst/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dirty="0">
                  <a:solidFill>
                    <a:prstClr val="white"/>
                  </a:solidFill>
                  <a:latin typeface="Arial Black"/>
                </a:rPr>
                <a:t>2</a:t>
              </a:r>
              <a:endPara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7717636" y="5276298"/>
              <a:ext cx="1683650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АДАПТАЦИЯ </a:t>
              </a:r>
              <a:endParaRPr/>
            </a:p>
            <a:p>
              <a:pPr algn="ctr"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БИЗНЕСА </a:t>
              </a:r>
              <a:endParaRPr/>
            </a:p>
            <a:p>
              <a:pPr algn="ctr"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К НОВЫМ РЕАЛИЯМ</a:t>
              </a:r>
              <a:endParaRPr/>
            </a:p>
          </p:txBody>
        </p:sp>
        <p:grpSp>
          <p:nvGrpSpPr>
            <p:cNvPr id="25" name="Группа 24"/>
            <p:cNvGrpSpPr/>
            <p:nvPr/>
          </p:nvGrpSpPr>
          <p:grpSpPr bwMode="auto">
            <a:xfrm>
              <a:off x="9501004" y="4978991"/>
              <a:ext cx="1939796" cy="1072164"/>
              <a:chOff x="199156" y="2101931"/>
              <a:chExt cx="1939796" cy="1072164"/>
            </a:xfrm>
          </p:grpSpPr>
          <p:sp>
            <p:nvSpPr>
              <p:cNvPr id="26" name="Прямоугольник 25"/>
              <p:cNvSpPr/>
              <p:nvPr/>
            </p:nvSpPr>
            <p:spPr bwMode="auto">
              <a:xfrm>
                <a:off x="338952" y="2242493"/>
                <a:ext cx="1800000" cy="931602"/>
              </a:xfrm>
              <a:prstGeom prst="rect">
                <a:avLst/>
              </a:prstGeom>
              <a:solidFill>
                <a:srgbClr val="F4E9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27" name="Овал 26"/>
              <p:cNvSpPr/>
              <p:nvPr/>
            </p:nvSpPr>
            <p:spPr bwMode="auto">
              <a:xfrm>
                <a:off x="199156" y="2101931"/>
                <a:ext cx="315294" cy="315294"/>
              </a:xfrm>
              <a:prstGeom prst="ellipse">
                <a:avLst/>
              </a:prstGeom>
              <a:solidFill>
                <a:srgbClr val="C79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>
                    <a:solidFill>
                      <a:prstClr val="white"/>
                    </a:solidFill>
                    <a:latin typeface="Arial Black"/>
                  </a:rPr>
                  <a:t>3</a:t>
                </a:r>
                <a:endParaRPr lang="ru-RU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 Black"/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 bwMode="auto">
            <a:xfrm>
              <a:off x="9640800" y="5266063"/>
              <a:ext cx="1800000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ЗНАКОМСТВО С ВКОНТАКТЕ: С НУЛЯ </a:t>
              </a:r>
              <a:endParaRPr/>
            </a:p>
            <a:p>
              <a:pPr algn="ctr"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ДО ЗАПУСКА РЕКЛАМЫ</a:t>
              </a:r>
              <a:endParaRPr/>
            </a:p>
          </p:txBody>
        </p:sp>
      </p:grpSp>
      <p:sp>
        <p:nvSpPr>
          <p:cNvPr id="45" name="object 7"/>
          <p:cNvSpPr txBox="1"/>
          <p:nvPr/>
        </p:nvSpPr>
        <p:spPr bwMode="auto">
          <a:xfrm>
            <a:off x="210842" y="3172654"/>
            <a:ext cx="5659821" cy="86626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 algn="ctr">
              <a:lnSpc>
                <a:spcPct val="102600"/>
              </a:lnSpc>
              <a:spcBef>
                <a:spcPts val="495"/>
              </a:spcBef>
              <a:defRPr/>
            </a:pPr>
            <a:r>
              <a:rPr lang="ru-RU" b="1" spc="15" dirty="0">
                <a:solidFill>
                  <a:srgbClr val="1D1D1B"/>
                </a:solidFill>
                <a:cs typeface="Segoe UI Light"/>
              </a:rPr>
              <a:t>ПОВЫШЕНИЕ КВАЛИФИКАЦИИ ИЛИ ПЕРЕКВАЛИФИКАЦИИ СОТРУДНИКОВ СУБЪЕКТА МСП </a:t>
            </a:r>
            <a:endParaRPr lang="ru-RU" b="1" dirty="0">
              <a:cs typeface="Segoe UI Light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234966" y="4302322"/>
            <a:ext cx="3949165" cy="2178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>
                <a:latin typeface="Calibri"/>
                <a:ea typeface="Calibri"/>
                <a:cs typeface="Times New Roman"/>
              </a:rPr>
              <a:t>Программу обучения определяет 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>
                <a:latin typeface="Calibri"/>
                <a:ea typeface="Calibri"/>
                <a:cs typeface="Times New Roman"/>
              </a:rPr>
              <a:t>сам субъект МСП: </a:t>
            </a:r>
            <a:endParaRPr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ru-RU">
                <a:latin typeface="Calibri"/>
                <a:ea typeface="Calibri"/>
                <a:cs typeface="Times New Roman"/>
              </a:rPr>
              <a:t>программа </a:t>
            </a:r>
            <a:r>
              <a:rPr lang="ru-RU" sz="1800">
                <a:latin typeface="Calibri"/>
                <a:ea typeface="Calibri"/>
                <a:cs typeface="Times New Roman"/>
              </a:rPr>
              <a:t>повышения квалификации</a:t>
            </a:r>
            <a:endParaRPr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  <a:defRPr/>
            </a:pPr>
            <a:r>
              <a:rPr lang="ru-RU" sz="1800">
                <a:latin typeface="Calibri"/>
                <a:ea typeface="Calibri"/>
                <a:cs typeface="Times New Roman"/>
              </a:rPr>
              <a:t>переподготовка по направлениям, необходимым субъекту МСП</a:t>
            </a:r>
            <a:endParaRPr/>
          </a:p>
        </p:txBody>
      </p:sp>
      <p:grpSp>
        <p:nvGrpSpPr>
          <p:cNvPr id="47" name="Группа 46"/>
          <p:cNvGrpSpPr/>
          <p:nvPr/>
        </p:nvGrpSpPr>
        <p:grpSpPr bwMode="auto">
          <a:xfrm>
            <a:off x="210842" y="2909249"/>
            <a:ext cx="5659821" cy="1119280"/>
            <a:chOff x="-7065963" y="3416693"/>
            <a:chExt cx="5659821" cy="1119280"/>
          </a:xfrm>
        </p:grpSpPr>
        <p:sp>
          <p:nvSpPr>
            <p:cNvPr id="48" name="Скругленный прямоугольник 47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50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51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Прямоугольник 51"/>
          <p:cNvSpPr/>
          <p:nvPr/>
        </p:nvSpPr>
        <p:spPr bwMode="auto">
          <a:xfrm>
            <a:off x="4346044" y="4565474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30 000 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4754532" y="4357319"/>
            <a:ext cx="432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Calibri"/>
                <a:ea typeface="Calibri"/>
                <a:cs typeface="Times New Roman"/>
              </a:rPr>
              <a:t>до</a:t>
            </a:r>
            <a:endParaRPr lang="ru-RU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552852" y="4904633"/>
            <a:ext cx="88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Calibri"/>
                <a:ea typeface="Calibri"/>
                <a:cs typeface="Times New Roman"/>
              </a:rPr>
              <a:t>рублей</a:t>
            </a:r>
            <a:endParaRPr lang="ru-RU"/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4304712" y="5563361"/>
            <a:ext cx="135203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ru-RU">
                <a:latin typeface="Calibri"/>
                <a:ea typeface="Calibri"/>
                <a:cs typeface="Times New Roman"/>
              </a:rPr>
              <a:t> </a:t>
            </a:r>
            <a:endParaRPr/>
          </a:p>
          <a:p>
            <a:pPr algn="ctr">
              <a:defRPr/>
            </a:pPr>
            <a:r>
              <a:rPr lang="ru-RU">
                <a:latin typeface="Calibri"/>
                <a:ea typeface="Calibri"/>
                <a:cs typeface="Times New Roman"/>
              </a:rPr>
              <a:t>сотрудника </a:t>
            </a:r>
            <a:endParaRPr lang="ru-RU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4287535" y="5329264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Calibri"/>
                <a:ea typeface="Calibri"/>
                <a:cs typeface="Times New Roman"/>
              </a:rPr>
              <a:t>на обучение </a:t>
            </a:r>
            <a:endParaRPr lang="ru-RU"/>
          </a:p>
        </p:txBody>
      </p:sp>
      <p:pic>
        <p:nvPicPr>
          <p:cNvPr id="57" name="Picture 2" descr="https://cdn.onlinewebfonts.com/svg/download_37129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53507"/>
          <a:stretch/>
        </p:blipFill>
        <p:spPr bwMode="auto">
          <a:xfrm>
            <a:off x="4939286" y="5708021"/>
            <a:ext cx="499193" cy="231144"/>
          </a:xfrm>
          <a:prstGeom prst="rect">
            <a:avLst/>
          </a:prstGeom>
          <a:noFill/>
        </p:spPr>
      </p:pic>
      <p:sp>
        <p:nvSpPr>
          <p:cNvPr id="41" name="object 3"/>
          <p:cNvSpPr txBox="1"/>
          <p:nvPr/>
        </p:nvSpPr>
        <p:spPr bwMode="auto">
          <a:xfrm>
            <a:off x="6395824" y="4220325"/>
            <a:ext cx="5659821" cy="79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latin typeface="Calibri"/>
                <a:ea typeface="Calibri"/>
                <a:cs typeface="Times New Roman"/>
              </a:rPr>
              <a:t>ОБУЧЕНИЕ ПО ПРОДВИЖЕНИЮ ПРОДУКЦИИ/УСЛУГ ЧЕРЕЗ СЕРВИСЫ АВТОМАТИЧЕСКОГО ЗАПУСКА ИНТЕРНЕТ-РЕКЛАМЫ И ПРОМОКОД НА ПОПОЛНЕНИЕ РЕКЛАМНОГО КАБИНЕТА </a:t>
            </a:r>
            <a:endParaRPr lang="ru-RU" sz="1600" dirty="0"/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6395824" y="4116784"/>
            <a:ext cx="5659821" cy="109703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424425" y="5391466"/>
            <a:ext cx="56312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/>
              <a:t>Онлайн курс по продвижению продукции/услуг в интернете</a:t>
            </a:r>
            <a:endParaRPr dirty="0"/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1600" dirty="0"/>
              <a:t>По результатам прохождения курса предоставляется </a:t>
            </a:r>
            <a:r>
              <a:rPr lang="ru-RU" sz="1600" b="1" dirty="0">
                <a:solidFill>
                  <a:srgbClr val="FF0000"/>
                </a:solidFill>
              </a:rPr>
              <a:t>бесплатный </a:t>
            </a:r>
            <a:r>
              <a:rPr lang="ru-RU" sz="1600" b="1" dirty="0" err="1">
                <a:solidFill>
                  <a:srgbClr val="FF0000"/>
                </a:solidFill>
              </a:rPr>
              <a:t>промокод</a:t>
            </a:r>
            <a:r>
              <a:rPr lang="ru-RU" sz="1600" b="1" dirty="0">
                <a:solidFill>
                  <a:srgbClr val="FF0000"/>
                </a:solidFill>
              </a:rPr>
              <a:t> на 7 тысяч рублей </a:t>
            </a:r>
            <a:r>
              <a:rPr lang="ru-RU" sz="1600" dirty="0"/>
              <a:t>на пополнение рекламного кабинета в «Яндекс. Директ» для быстрого старта рекламы.</a:t>
            </a:r>
            <a:endParaRPr lang="ru-RU" dirty="0"/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/>
          <p:cNvSpPr/>
          <p:nvPr/>
        </p:nvSpPr>
        <p:spPr bwMode="auto">
          <a:xfrm>
            <a:off x="1306806" y="4885992"/>
            <a:ext cx="3461138" cy="794414"/>
          </a:xfrm>
          <a:prstGeom prst="parallelogram">
            <a:avLst>
              <a:gd name="adj" fmla="val 25000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2</a:t>
            </a:r>
            <a:endParaRPr lang="ru-RU" sz="2000" dirty="0">
              <a:latin typeface="Arial Black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22524" y="1395632"/>
            <a:ext cx="512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b="1">
                <a:solidFill>
                  <a:srgbClr val="562212"/>
                </a:solidFill>
                <a:cs typeface="Calibri"/>
              </a:rPr>
              <a:t>ПОВЫШЕНИЕ</a:t>
            </a:r>
            <a:r>
              <a:rPr lang="ru-RU" b="1" spc="-55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КВАЛИФИКАЦИИ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 СОТРУДНИКОВ</a:t>
            </a:r>
            <a:r>
              <a:rPr lang="ru-RU" b="1" spc="-60">
                <a:solidFill>
                  <a:srgbClr val="562212"/>
                </a:solidFill>
                <a:cs typeface="Calibri"/>
              </a:rPr>
              <a:t> 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СУБЪЕКТА </a:t>
            </a:r>
            <a:r>
              <a:rPr lang="ru-RU" b="1" spc="-425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МСП</a:t>
            </a:r>
            <a:r>
              <a:rPr lang="ru-RU" b="1" spc="-10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ПО</a:t>
            </a:r>
            <a:r>
              <a:rPr lang="ru-RU" b="1" spc="-20">
                <a:solidFill>
                  <a:srgbClr val="562212"/>
                </a:solidFill>
                <a:cs typeface="Calibri"/>
              </a:rPr>
              <a:t> 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РАБОТЕ</a:t>
            </a:r>
            <a:r>
              <a:rPr lang="ru-RU" b="1" spc="-50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НА МАРКЕТПЛЕЙСАХ</a:t>
            </a:r>
            <a:endParaRPr lang="ru-RU">
              <a:solidFill>
                <a:srgbClr val="562212"/>
              </a:solidFill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7642" y="2384100"/>
            <a:ext cx="5000158" cy="257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Calibri"/>
              </a:rPr>
              <a:t>Повышение 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квалификации 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одного сотрудника </a:t>
            </a:r>
            <a:r>
              <a:rPr lang="ru-RU" spc="-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субъекта МСП на</a:t>
            </a:r>
            <a:r>
              <a:rPr lang="ru-RU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безвозмездной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основе по работе на маркетплейсах:</a:t>
            </a:r>
            <a:endParaRPr dirty="0"/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endParaRPr lang="ru-RU" sz="1000" spc="5" dirty="0">
              <a:solidFill>
                <a:srgbClr val="1D1D1B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 err="1">
                <a:solidFill>
                  <a:srgbClr val="C00000"/>
                </a:solidFill>
                <a:cs typeface="Calibri"/>
              </a:rPr>
              <a:t>Wildberries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 err="1">
                <a:solidFill>
                  <a:srgbClr val="C00000"/>
                </a:solidFill>
                <a:cs typeface="Calibri"/>
              </a:rPr>
              <a:t>Ozon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Kazan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Express,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>
                <a:solidFill>
                  <a:srgbClr val="C00000"/>
                </a:solidFill>
                <a:cs typeface="Calibri"/>
              </a:rPr>
              <a:t>Яндекс. Маркет  </a:t>
            </a:r>
            <a:endParaRPr dirty="0"/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endParaRPr lang="ru-RU" b="1" spc="5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424372" y="4924738"/>
            <a:ext cx="383996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solidFill>
                  <a:srgbClr val="1D1D1B"/>
                </a:solidFill>
                <a:cs typeface="Calibri"/>
              </a:rPr>
              <a:t>С получением</a:t>
            </a:r>
            <a:r>
              <a:rPr lang="ru-RU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удостоверения</a:t>
            </a:r>
            <a:r>
              <a:rPr lang="ru-RU" b="1" spc="-10" dirty="0">
                <a:solidFill>
                  <a:srgbClr val="1D1D1B"/>
                </a:solidFill>
                <a:cs typeface="Calibri"/>
              </a:rPr>
              <a:t> 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-10" dirty="0">
                <a:solidFill>
                  <a:srgbClr val="1D1D1B"/>
                </a:solidFill>
                <a:cs typeface="Calibri"/>
              </a:rPr>
              <a:t>о</a:t>
            </a:r>
            <a:r>
              <a:rPr lang="ru-RU" b="1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повышении квалификации</a:t>
            </a:r>
            <a:endParaRPr dirty="0"/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195873" y="970116"/>
            <a:ext cx="5659821" cy="1119280"/>
            <a:chOff x="-7065963" y="3416693"/>
            <a:chExt cx="5659821" cy="1119280"/>
          </a:xfrm>
        </p:grpSpPr>
        <p:sp>
          <p:nvSpPr>
            <p:cNvPr id="33" name="Скругленный прямоугольник 32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35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6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26" name="Picture 2" descr="https://www.pngall.com/wp-content/uploads/10/Diploma-Vector-No-Background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2524" y="4820678"/>
            <a:ext cx="871013" cy="872791"/>
          </a:xfrm>
          <a:prstGeom prst="rect">
            <a:avLst/>
          </a:prstGeom>
          <a:noFill/>
        </p:spPr>
      </p:pic>
      <p:sp>
        <p:nvSpPr>
          <p:cNvPr id="29" name="object 7"/>
          <p:cNvSpPr txBox="1"/>
          <p:nvPr/>
        </p:nvSpPr>
        <p:spPr bwMode="auto">
          <a:xfrm>
            <a:off x="6312024" y="1555712"/>
            <a:ext cx="5659821" cy="3272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>
              <a:lnSpc>
                <a:spcPct val="102600"/>
              </a:lnSpc>
              <a:spcBef>
                <a:spcPts val="495"/>
              </a:spcBef>
              <a:defRPr/>
            </a:pPr>
            <a:r>
              <a:rPr lang="ru-RU" sz="2000" b="1" spc="15">
                <a:solidFill>
                  <a:srgbClr val="1D1D1B"/>
                </a:solidFill>
                <a:cs typeface="Segoe UI Light"/>
              </a:rPr>
              <a:t>ПРОВЕДЕНИЕ ПАТЕНТНОГО ПОИСКА</a:t>
            </a:r>
            <a:endParaRPr lang="ru-RU" sz="2000" b="1">
              <a:cs typeface="Segoe UI Light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6514924" y="2266369"/>
            <a:ext cx="517744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dirty="0">
                <a:ea typeface="Calibri"/>
                <a:cs typeface="Times New Roman"/>
              </a:rPr>
              <a:t>Финансирование проведения одного патентного поиска </a:t>
            </a:r>
            <a:r>
              <a:rPr lang="ru-RU" b="0" i="0" dirty="0">
                <a:solidFill>
                  <a:srgbClr val="000000"/>
                </a:solidFill>
              </a:rPr>
              <a:t>в соответствии с </a:t>
            </a:r>
            <a:r>
              <a:rPr lang="ru-RU" b="1" i="0" dirty="0">
                <a:solidFill>
                  <a:srgbClr val="C00000"/>
                </a:solidFill>
              </a:rPr>
              <a:t>ГОСТ Р.15.011–96 </a:t>
            </a:r>
            <a:r>
              <a:rPr lang="ru-RU" b="1" i="0" dirty="0">
                <a:solidFill>
                  <a:srgbClr val="C79363"/>
                </a:solidFill>
              </a:rPr>
              <a:t>«Система разработки и постановки продукции </a:t>
            </a:r>
            <a:r>
              <a:rPr lang="ru-RU" b="1" dirty="0">
                <a:solidFill>
                  <a:srgbClr val="C79363"/>
                </a:solidFill>
              </a:rPr>
              <a:t>   </a:t>
            </a:r>
            <a:r>
              <a:rPr lang="ru-RU" b="1" i="0" dirty="0">
                <a:solidFill>
                  <a:srgbClr val="C79363"/>
                </a:solidFill>
              </a:rPr>
              <a:t>на производство. Патентные исследования. Содержание и порядок проведения»</a:t>
            </a:r>
            <a:endParaRPr lang="ru-RU" b="1" dirty="0">
              <a:solidFill>
                <a:srgbClr val="C79363"/>
              </a:solidFill>
              <a:ea typeface="Calibri"/>
              <a:cs typeface="Times New Roman"/>
            </a:endParaRPr>
          </a:p>
        </p:txBody>
      </p:sp>
      <p:grpSp>
        <p:nvGrpSpPr>
          <p:cNvPr id="37" name="Группа 36"/>
          <p:cNvGrpSpPr/>
          <p:nvPr/>
        </p:nvGrpSpPr>
        <p:grpSpPr bwMode="auto">
          <a:xfrm>
            <a:off x="6312024" y="1015927"/>
            <a:ext cx="5659821" cy="1119280"/>
            <a:chOff x="-7065963" y="3416693"/>
            <a:chExt cx="5659821" cy="1119280"/>
          </a:xfrm>
        </p:grpSpPr>
        <p:sp>
          <p:nvSpPr>
            <p:cNvPr id="38" name="Скругленный прямоугольник 37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0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1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2" name="Параллелограмм 41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2" name="Скругленный прямоугольник 42">
            <a:extLst>
              <a:ext uri="{FF2B5EF4-FFF2-40B4-BE49-F238E27FC236}">
                <a16:creationId xmlns:a16="http://schemas.microsoft.com/office/drawing/2014/main" id="{A2D5AC15-00FE-2780-1618-8CB9E5298F6C}"/>
              </a:ext>
            </a:extLst>
          </p:cNvPr>
          <p:cNvSpPr/>
          <p:nvPr/>
        </p:nvSpPr>
        <p:spPr bwMode="auto">
          <a:xfrm>
            <a:off x="10022351" y="4974803"/>
            <a:ext cx="1756783" cy="1446742"/>
          </a:xfrm>
          <a:prstGeom prst="roundRect">
            <a:avLst>
              <a:gd name="adj" fmla="val 16667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45282E-D659-73CA-A2C6-036D6EDD530C}"/>
              </a:ext>
            </a:extLst>
          </p:cNvPr>
          <p:cNvSpPr/>
          <p:nvPr/>
        </p:nvSpPr>
        <p:spPr bwMode="auto">
          <a:xfrm>
            <a:off x="6384031" y="4129034"/>
            <a:ext cx="5659821" cy="70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z="1950" b="1">
                <a:solidFill>
                  <a:prstClr val="black"/>
                </a:solidFill>
              </a:rPr>
              <a:t>ПРОГРАММА ОТ </a:t>
            </a:r>
            <a:r>
              <a:rPr lang="en-US" sz="1950" b="1">
                <a:solidFill>
                  <a:srgbClr val="BE5108"/>
                </a:solidFill>
              </a:rPr>
              <a:t>HEADHUNTER</a:t>
            </a:r>
            <a:r>
              <a:rPr lang="ru-RU" sz="1950" b="1">
                <a:solidFill>
                  <a:prstClr val="black"/>
                </a:solidFill>
              </a:rPr>
              <a:t> </a:t>
            </a:r>
            <a:endParaRPr/>
          </a:p>
          <a:p>
            <a:pPr marL="12700" marR="5080" lvl="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z="1950" b="1">
                <a:solidFill>
                  <a:prstClr val="black"/>
                </a:solidFill>
              </a:rPr>
              <a:t>ДЛЯ СОЦИАЛЬНЫХ ПРЕДПРИНИМАТЕЛЕЙ</a:t>
            </a:r>
            <a:endParaRPr lang="ru-RU">
              <a:cs typeface="Calibri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3F44B88-1635-86B3-09E8-28E9F38A2596}"/>
              </a:ext>
            </a:extLst>
          </p:cNvPr>
          <p:cNvGrpSpPr/>
          <p:nvPr/>
        </p:nvGrpSpPr>
        <p:grpSpPr bwMode="auto">
          <a:xfrm>
            <a:off x="6384032" y="3766712"/>
            <a:ext cx="5659821" cy="1119280"/>
            <a:chOff x="-7065963" y="3416693"/>
            <a:chExt cx="5659821" cy="1119280"/>
          </a:xfrm>
        </p:grpSpPr>
        <p:sp>
          <p:nvSpPr>
            <p:cNvPr id="5" name="Скругленный прямоугольник 23">
              <a:extLst>
                <a:ext uri="{FF2B5EF4-FFF2-40B4-BE49-F238E27FC236}">
                  <a16:creationId xmlns:a16="http://schemas.microsoft.com/office/drawing/2014/main" id="{53566EC6-BC1E-66BC-8811-30DCF3AD6A0A}"/>
                </a:ext>
              </a:extLst>
            </p:cNvPr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E2D8E1D-8207-7931-E197-F17328D7808B}"/>
                </a:ext>
              </a:extLst>
            </p:cNvPr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7" name="Скругленный прямоугольник 14">
                <a:extLst>
                  <a:ext uri="{FF2B5EF4-FFF2-40B4-BE49-F238E27FC236}">
                    <a16:creationId xmlns:a16="http://schemas.microsoft.com/office/drawing/2014/main" id="{67C2DE02-FC9A-FC4B-90DE-10A5761415DB}"/>
                  </a:ext>
                </a:extLst>
              </p:cNvPr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8" name="Прямоугольник 1">
                <a:extLst>
                  <a:ext uri="{FF2B5EF4-FFF2-40B4-BE49-F238E27FC236}">
                    <a16:creationId xmlns:a16="http://schemas.microsoft.com/office/drawing/2014/main" id="{F6F82AB6-5E0C-E723-DBEB-0329FF37CD04}"/>
                  </a:ext>
                </a:extLst>
              </p:cNvPr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AE795138-2753-979E-FB8E-A0BA1A7AA60C}"/>
              </a:ext>
            </a:extLst>
          </p:cNvPr>
          <p:cNvSpPr txBox="1"/>
          <p:nvPr/>
        </p:nvSpPr>
        <p:spPr bwMode="auto">
          <a:xfrm>
            <a:off x="6472572" y="5024562"/>
            <a:ext cx="5408284" cy="137313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z="1400" spc="-20">
                <a:latin typeface="Calibri"/>
                <a:cs typeface="Calibri"/>
              </a:rPr>
              <a:t>Доступ к бесплатному размещению</a:t>
            </a:r>
            <a:endParaRPr/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z="1400" spc="-20">
                <a:latin typeface="Calibri"/>
                <a:cs typeface="Calibri"/>
              </a:rPr>
              <a:t>на сервисе </a:t>
            </a:r>
            <a:r>
              <a:rPr lang="ru-RU" sz="1400" b="1" spc="-20">
                <a:solidFill>
                  <a:srgbClr val="C00000"/>
                </a:solidFill>
                <a:latin typeface="Calibri"/>
                <a:cs typeface="Calibri"/>
              </a:rPr>
              <a:t>HeadHunter</a:t>
            </a: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endParaRPr lang="ru-RU" sz="1400" b="1" spc="-2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z="1400" spc="-20">
                <a:latin typeface="Calibri"/>
                <a:cs typeface="Calibri"/>
              </a:rPr>
              <a:t>Поиск вакансий можно запустить по </a:t>
            </a:r>
            <a:endParaRPr/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z="1400" spc="-20">
                <a:latin typeface="Calibri"/>
                <a:cs typeface="Calibri"/>
              </a:rPr>
              <a:t>необходимости в любой момент </a:t>
            </a:r>
            <a:endParaRPr/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z="1400" spc="-20">
                <a:latin typeface="Calibri"/>
                <a:cs typeface="Calibri"/>
              </a:rPr>
              <a:t>в течении </a:t>
            </a:r>
            <a:r>
              <a:rPr lang="ru-RU" sz="1400" b="1" spc="-20">
                <a:solidFill>
                  <a:srgbClr val="C79363"/>
                </a:solidFill>
                <a:latin typeface="Calibri"/>
                <a:cs typeface="Calibri"/>
              </a:rPr>
              <a:t>1 года</a:t>
            </a:r>
            <a:endParaRPr sz="1400" b="1">
              <a:solidFill>
                <a:srgbClr val="C79363"/>
              </a:solidFill>
              <a:latin typeface="Calibri"/>
              <a:cs typeface="Calibri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1B3610-1112-5B1F-985D-5149C96F12A5}"/>
              </a:ext>
            </a:extLst>
          </p:cNvPr>
          <p:cNvSpPr/>
          <p:nvPr/>
        </p:nvSpPr>
        <p:spPr bwMode="auto">
          <a:xfrm>
            <a:off x="10111040" y="5104114"/>
            <a:ext cx="1603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pc="-20">
                <a:cs typeface="Calibri"/>
              </a:rPr>
              <a:t>до </a:t>
            </a:r>
            <a:r>
              <a:rPr lang="ru-RU" b="1" spc="-20">
                <a:solidFill>
                  <a:srgbClr val="C00000"/>
                </a:solidFill>
                <a:cs typeface="Calibri"/>
              </a:rPr>
              <a:t>2 вакансий 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EA7713-9086-CE07-0013-6242C4C5ABCC}"/>
              </a:ext>
            </a:extLst>
          </p:cNvPr>
          <p:cNvSpPr/>
          <p:nvPr/>
        </p:nvSpPr>
        <p:spPr bwMode="auto">
          <a:xfrm>
            <a:off x="10288236" y="5408041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pc="-20">
                <a:cs typeface="Calibri"/>
              </a:rPr>
              <a:t>на </a:t>
            </a:r>
            <a:r>
              <a:rPr lang="ru-RU" b="1" spc="-20">
                <a:solidFill>
                  <a:srgbClr val="C00000"/>
                </a:solidFill>
                <a:cs typeface="Calibri"/>
              </a:rPr>
              <a:t>30 дней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12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66C3BA1C-9DBB-7D91-2FA8-41160416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661897" y="5794897"/>
            <a:ext cx="477693" cy="477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18"/>
          <p:cNvSpPr txBox="1"/>
          <p:nvPr/>
        </p:nvSpPr>
        <p:spPr bwMode="auto">
          <a:xfrm>
            <a:off x="6267911" y="2090530"/>
            <a:ext cx="5636275" cy="27910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z="2000" spc="-45" dirty="0">
                <a:solidFill>
                  <a:srgbClr val="1D1D1B"/>
                </a:solidFill>
                <a:cs typeface="Calibri"/>
              </a:rPr>
              <a:t>Для новых пользователей платформы VK Реклама.</a:t>
            </a:r>
            <a:endParaRPr lang="ru-RU" sz="2000" dirty="0"/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z="2000" spc="-45" dirty="0">
                <a:solidFill>
                  <a:srgbClr val="1D1D1B"/>
                </a:solidFill>
                <a:cs typeface="Calibri"/>
              </a:rPr>
              <a:t>Предоставление купона на удвоение первого платежа на рекламу сообщества/магазина ВКонтакте на сумму </a:t>
            </a:r>
            <a:r>
              <a:rPr lang="ru-RU" sz="2000" b="1" spc="-45" dirty="0">
                <a:solidFill>
                  <a:srgbClr val="FF0000"/>
                </a:solidFill>
                <a:cs typeface="Calibri"/>
              </a:rPr>
              <a:t>от 500 до 5 000 рублей.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z="2000" spc="-45" dirty="0">
                <a:solidFill>
                  <a:srgbClr val="1D1D1B"/>
                </a:solidFill>
                <a:cs typeface="Calibri"/>
              </a:rPr>
              <a:t>Активация </a:t>
            </a:r>
            <a:r>
              <a:rPr lang="ru-RU" sz="2000" spc="-45" dirty="0" err="1">
                <a:solidFill>
                  <a:srgbClr val="1D1D1B"/>
                </a:solidFill>
                <a:cs typeface="Calibri"/>
              </a:rPr>
              <a:t>промокода</a:t>
            </a:r>
            <a:r>
              <a:rPr lang="ru-RU" sz="2000" spc="-45" dirty="0">
                <a:solidFill>
                  <a:srgbClr val="1D1D1B"/>
                </a:solidFill>
                <a:cs typeface="Calibri"/>
              </a:rPr>
              <a:t> происходит при пополнении заявителем личного кабинета платформы VK Реклама на сумму, равную номиналу купона.</a:t>
            </a:r>
            <a:endParaRPr lang="ru-RU" sz="2000" dirty="0"/>
          </a:p>
        </p:txBody>
      </p:sp>
      <p:sp>
        <p:nvSpPr>
          <p:cNvPr id="7" name="object 21"/>
          <p:cNvSpPr txBox="1"/>
          <p:nvPr/>
        </p:nvSpPr>
        <p:spPr bwMode="auto">
          <a:xfrm>
            <a:off x="6456040" y="1001633"/>
            <a:ext cx="4862671" cy="7745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ПРЕДОСТАВЛЕНИЕ БЕСПЛАТНОГО КУПОНА </a:t>
            </a:r>
            <a:endParaRPr lang="ru-RU" sz="16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ДЛЯ УДВОЕНИЯ ПЕРВОГО ПЛАТЕЖА В  СЕРВИСЕ </a:t>
            </a:r>
            <a:endParaRPr lang="ru-RU" sz="16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VK РЕКЛАМА НА СУММУ ОТ 500 ДО 5000 РУБЛЕЙ</a:t>
            </a:r>
            <a:endParaRPr lang="ru-RU" sz="1600" b="1" dirty="0">
              <a:latin typeface="Calibri"/>
              <a:cs typeface="Calibri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4288" y="1098464"/>
            <a:ext cx="5594143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7820" algn="ctr">
              <a:lnSpc>
                <a:spcPct val="101099"/>
              </a:lnSpc>
              <a:spcBef>
                <a:spcPts val="265"/>
              </a:spcBef>
              <a:defRPr/>
            </a:pPr>
            <a:r>
              <a:rPr lang="ru-RU" sz="1600" b="1" spc="5">
                <a:solidFill>
                  <a:srgbClr val="1D1D1B"/>
                </a:solidFill>
                <a:cs typeface="Calibri"/>
              </a:rPr>
              <a:t>ОБЕСПЕЧЕНИЕ</a:t>
            </a:r>
            <a:r>
              <a:rPr lang="ru-RU" sz="1600" b="1" spc="6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РАЗМЕЩЕНИЯ </a:t>
            </a:r>
            <a:r>
              <a:rPr lang="ru-RU" sz="1600" b="1" spc="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ТОВАРОВ</a:t>
            </a:r>
            <a:r>
              <a:rPr lang="ru-RU" sz="1600" b="1" spc="3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НА</a:t>
            </a:r>
            <a:r>
              <a:rPr lang="ru-RU" sz="1600" b="1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МАРКЕТПЛЕЙСАХ</a:t>
            </a:r>
            <a:r>
              <a:rPr lang="ru-RU" sz="1600" b="1" spc="6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ДЛЯ </a:t>
            </a:r>
            <a:r>
              <a:rPr lang="ru-RU" sz="1600" b="1" spc="-53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М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П</a:t>
            </a:r>
            <a:r>
              <a:rPr lang="ru-RU" sz="1600" b="1" spc="-16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И</a:t>
            </a:r>
            <a:r>
              <a:rPr lang="ru-RU" sz="1600" b="1" spc="-15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АМО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З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А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Н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Я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ТЫ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Х ГРАЖДАН</a:t>
            </a:r>
            <a:endParaRPr lang="ru-RU" sz="1600"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31192" y="2002231"/>
            <a:ext cx="5594143" cy="216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5">
                <a:solidFill>
                  <a:srgbClr val="1D1D1B"/>
                </a:solidFill>
                <a:cs typeface="Calibri"/>
              </a:rPr>
              <a:t>Создание </a:t>
            </a:r>
            <a:r>
              <a:rPr lang="ru-RU">
                <a:solidFill>
                  <a:srgbClr val="1D1D1B"/>
                </a:solidFill>
                <a:cs typeface="Calibri"/>
              </a:rPr>
              <a:t>личного </a:t>
            </a:r>
            <a:r>
              <a:rPr lang="ru-RU" spc="5">
                <a:solidFill>
                  <a:srgbClr val="1D1D1B"/>
                </a:solidFill>
                <a:cs typeface="Calibri"/>
              </a:rPr>
              <a:t> кабинета,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товарных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карточек       </a:t>
            </a:r>
            <a:r>
              <a:rPr lang="ru-RU">
                <a:solidFill>
                  <a:srgbClr val="1D1D1B"/>
                </a:solidFill>
                <a:cs typeface="Calibri"/>
              </a:rPr>
              <a:t>с </a:t>
            </a:r>
            <a:r>
              <a:rPr lang="ru-RU" spc="5">
                <a:solidFill>
                  <a:srgbClr val="1D1D1B"/>
                </a:solidFill>
                <a:cs typeface="Calibri"/>
              </a:rPr>
              <a:t> </a:t>
            </a:r>
            <a:r>
              <a:rPr lang="ru-RU" spc="-5">
                <a:solidFill>
                  <a:srgbClr val="1D1D1B"/>
                </a:solidFill>
                <a:cs typeface="Calibri"/>
              </a:rPr>
              <a:t>подготовкой </a:t>
            </a:r>
            <a:r>
              <a:rPr lang="ru-RU">
                <a:solidFill>
                  <a:srgbClr val="1D1D1B"/>
                </a:solidFill>
                <a:cs typeface="Calibri"/>
              </a:rPr>
              <a:t>текстовых</a:t>
            </a:r>
            <a:r>
              <a:rPr lang="ru-RU" spc="5">
                <a:solidFill>
                  <a:srgbClr val="1D1D1B"/>
                </a:solidFill>
                <a:cs typeface="Calibri"/>
              </a:rPr>
              <a:t> материалов</a:t>
            </a:r>
            <a:endParaRPr/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5">
                <a:solidFill>
                  <a:srgbClr val="1D1D1B"/>
                </a:solidFill>
                <a:cs typeface="Calibri"/>
              </a:rPr>
              <a:t>Фотосъемка </a:t>
            </a:r>
            <a:r>
              <a:rPr lang="ru-RU">
                <a:solidFill>
                  <a:srgbClr val="1D1D1B"/>
                </a:solidFill>
                <a:cs typeface="Calibri"/>
              </a:rPr>
              <a:t>продукции </a:t>
            </a:r>
            <a:r>
              <a:rPr lang="ru-RU" spc="5">
                <a:solidFill>
                  <a:srgbClr val="1D1D1B"/>
                </a:solidFill>
                <a:cs typeface="Calibri"/>
              </a:rPr>
              <a:t>(при 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необходимости)</a:t>
            </a:r>
            <a:endParaRPr lang="ru-RU" spc="5">
              <a:solidFill>
                <a:srgbClr val="1D1D1B"/>
              </a:solidFill>
              <a:cs typeface="Calibri"/>
            </a:endParaRP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5">
                <a:solidFill>
                  <a:srgbClr val="1D1D1B"/>
                </a:solidFill>
                <a:cs typeface="Calibri"/>
              </a:rPr>
              <a:t>Настройка склада</a:t>
            </a:r>
            <a:endParaRPr/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-5">
                <a:solidFill>
                  <a:srgbClr val="1D1D1B"/>
                </a:solidFill>
                <a:cs typeface="Calibri"/>
              </a:rPr>
              <a:t>Консультацию</a:t>
            </a:r>
            <a:r>
              <a:rPr lang="ru-RU" spc="-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по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ведению</a:t>
            </a:r>
            <a:r>
              <a:rPr lang="ru-RU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 spc="-5">
                <a:solidFill>
                  <a:srgbClr val="1D1D1B"/>
                </a:solidFill>
                <a:cs typeface="Calibri"/>
              </a:rPr>
              <a:t>продаж </a:t>
            </a:r>
            <a:r>
              <a:rPr lang="ru-RU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на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 spc="10">
                <a:solidFill>
                  <a:srgbClr val="1D1D1B"/>
                </a:solidFill>
                <a:cs typeface="Calibri"/>
              </a:rPr>
              <a:t>выбранном</a:t>
            </a:r>
            <a:r>
              <a:rPr lang="ru-RU" spc="-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маркетплейсе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(Ozon, </a:t>
            </a:r>
            <a:r>
              <a:rPr lang="ru-RU" spc="10">
                <a:solidFill>
                  <a:srgbClr val="1D1D1B"/>
                </a:solidFill>
                <a:cs typeface="Calibri"/>
              </a:rPr>
              <a:t> WildBerries,</a:t>
            </a:r>
            <a:r>
              <a:rPr lang="ru-RU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KazanExpress</a:t>
            </a:r>
            <a:r>
              <a:rPr lang="ru-RU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+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Яндекс.Маркет </a:t>
            </a:r>
            <a:r>
              <a:rPr lang="ru-RU" spc="-425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для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СМСП)</a:t>
            </a:r>
            <a:endParaRPr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98353" y="97125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1" name="Группа 30"/>
          <p:cNvGrpSpPr/>
          <p:nvPr/>
        </p:nvGrpSpPr>
        <p:grpSpPr bwMode="auto">
          <a:xfrm>
            <a:off x="6244365" y="688033"/>
            <a:ext cx="5659821" cy="1119280"/>
            <a:chOff x="-7065963" y="3416693"/>
            <a:chExt cx="5659821" cy="1119280"/>
          </a:xfrm>
        </p:grpSpPr>
        <p:sp>
          <p:nvSpPr>
            <p:cNvPr id="32" name="Скругленный прямоугольник 31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3" name="Группа 32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34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5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Параллелограмм 37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3</a:t>
            </a:r>
            <a:endParaRPr lang="ru-RU" sz="2000" dirty="0">
              <a:latin typeface="Arial Black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429" y="4311041"/>
            <a:ext cx="2404444" cy="2547094"/>
            <a:chOff x="427" y="3428431"/>
            <a:chExt cx="3237623" cy="3429704"/>
          </a:xfrm>
        </p:grpSpPr>
        <p:sp>
          <p:nvSpPr>
            <p:cNvPr id="41" name="object 3"/>
            <p:cNvSpPr/>
            <p:nvPr/>
          </p:nvSpPr>
          <p:spPr bwMode="auto">
            <a:xfrm>
              <a:off x="427" y="3428431"/>
              <a:ext cx="3237623" cy="3429385"/>
            </a:xfrm>
            <a:custGeom>
              <a:avLst/>
              <a:gdLst/>
              <a:ahLst/>
              <a:cxnLst/>
              <a:rect l="l" t="t" r="r" b="b"/>
              <a:pathLst>
                <a:path w="5339080" h="5655309" extrusionOk="0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18"/>
            <p:cNvSpPr txBox="1"/>
            <p:nvPr/>
          </p:nvSpPr>
          <p:spPr bwMode="auto">
            <a:xfrm>
              <a:off x="1048109" y="5703279"/>
              <a:ext cx="1192624" cy="317832"/>
            </a:xfrm>
            <a:prstGeom prst="rect">
              <a:avLst/>
            </a:prstGeom>
            <a:grpFill/>
          </p:spPr>
          <p:txBody>
            <a:bodyPr vert="horz" wrap="square" lIns="0" tIns="7316" rIns="0" bIns="0" rtlCol="0">
              <a:spAutoFit/>
            </a:bodyPr>
            <a:lstStyle/>
            <a:p>
              <a:pPr marL="7701" algn="ctr" defTabSz="554492">
                <a:spcBef>
                  <a:spcPts val="58"/>
                </a:spcBef>
                <a:defRPr/>
              </a:pPr>
              <a:r>
                <a:rPr sz="1500" b="1" spc="2">
                  <a:solidFill>
                    <a:srgbClr val="FFFFFF"/>
                  </a:solidFill>
                  <a:latin typeface="Calibri"/>
                  <a:cs typeface="Calibri"/>
                </a:rPr>
                <a:t>FP</a:t>
              </a:r>
              <a:r>
                <a:rPr sz="1500" b="1" spc="9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500" b="1" spc="-61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500" b="1" spc="-23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500" b="1" spc="-5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  <a:r>
                <a:rPr sz="1500" b="1" spc="5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500" b="1" spc="-2">
                  <a:solidFill>
                    <a:srgbClr val="FFFFFF"/>
                  </a:solidFill>
                  <a:latin typeface="Calibri"/>
                  <a:cs typeface="Calibri"/>
                </a:rPr>
                <a:t>U</a:t>
              </a:r>
              <a:endParaRPr sz="15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pic>
          <p:nvPicPr>
            <p:cNvPr id="43" name="object 39"/>
            <p:cNvPicPr/>
            <p:nvPr/>
          </p:nvPicPr>
          <p:blipFill>
            <a:blip/>
            <a:stretch/>
          </p:blipFill>
          <p:spPr bwMode="auto">
            <a:xfrm>
              <a:off x="994817" y="4113310"/>
              <a:ext cx="1262338" cy="1272492"/>
            </a:xfrm>
            <a:prstGeom prst="rect">
              <a:avLst/>
            </a:prstGeom>
          </p:spPr>
        </p:pic>
        <p:sp>
          <p:nvSpPr>
            <p:cNvPr id="44" name="object 40"/>
            <p:cNvSpPr/>
            <p:nvPr/>
          </p:nvSpPr>
          <p:spPr bwMode="auto">
            <a:xfrm>
              <a:off x="427" y="5648262"/>
              <a:ext cx="1208717" cy="1209873"/>
            </a:xfrm>
            <a:custGeom>
              <a:avLst/>
              <a:gdLst/>
              <a:ahLst/>
              <a:cxnLst/>
              <a:rect l="l" t="t" r="r" b="b"/>
              <a:pathLst>
                <a:path w="1993264" h="1995170" extrusionOk="0">
                  <a:moveTo>
                    <a:pt x="0" y="50"/>
                  </a:moveTo>
                  <a:lnTo>
                    <a:pt x="0" y="1994586"/>
                  </a:lnTo>
                  <a:lnTo>
                    <a:pt x="1992960" y="199458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Параллелограмм 44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1027608" y="1125330"/>
            <a:ext cx="5594143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7820" algn="ctr">
              <a:lnSpc>
                <a:spcPct val="101099"/>
              </a:lnSpc>
              <a:spcBef>
                <a:spcPts val="265"/>
              </a:spcBef>
              <a:defRPr/>
            </a:pPr>
            <a:r>
              <a:rPr lang="ru-RU" sz="1600" b="1" spc="5" dirty="0">
                <a:solidFill>
                  <a:srgbClr val="1D1D1B"/>
                </a:solidFill>
                <a:cs typeface="Calibri"/>
              </a:rPr>
              <a:t>ЗАПИСЬ НА ОБУЧАЮЩИЕ ФОРУМЫ-МАРАФОНЫ ПО ПРОДВИЖЕНИЮ ПРОДУКЦИИ НА МАРКЕТПЛЕЙСАХ </a:t>
            </a:r>
            <a:endParaRPr lang="ru-RU" sz="1600" dirty="0"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75218" y="2004222"/>
            <a:ext cx="6368854" cy="4509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345"/>
              </a:spcBef>
              <a:defRPr/>
            </a:pPr>
            <a:r>
              <a:rPr lang="ru-RU" sz="1400" b="1" i="0" dirty="0">
                <a:solidFill>
                  <a:srgbClr val="000000"/>
                </a:solidFill>
                <a:effectLst/>
              </a:rPr>
              <a:t>Бесплатные обучающие форумы-марафоны по продвижению продукции на Российских маркетплейсах в формате онлайн.</a:t>
            </a: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  <a:defRPr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В рамках обучающих Форумов-марафонов участники получат знания по следующим направлениям: </a:t>
            </a: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Tx/>
              <a:buChar char="-"/>
              <a:defRPr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Обзор маркетплейса – знакомство с личным кабинетом, возможные логистические схемы; </a:t>
            </a: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Tx/>
              <a:buChar char="-"/>
              <a:defRPr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Карточка товара – как правильно составлять карточку товара, какие ошибки допускают </a:t>
            </a:r>
            <a:r>
              <a:rPr lang="ru-RU" sz="1400" b="0" i="0" dirty="0" err="1">
                <a:solidFill>
                  <a:srgbClr val="000000"/>
                </a:solidFill>
                <a:effectLst/>
              </a:rPr>
              <a:t>селлеры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; </a:t>
            </a: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Tx/>
              <a:buChar char="-"/>
              <a:defRPr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SEO-оптимизация – для чего нужна и как правильно ее применять; Рекламные инструменты для начинающих </a:t>
            </a:r>
            <a:r>
              <a:rPr lang="ru-RU" sz="1400" b="0" i="0" dirty="0" err="1">
                <a:solidFill>
                  <a:srgbClr val="000000"/>
                </a:solidFill>
                <a:effectLst/>
              </a:rPr>
              <a:t>селлеров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;</a:t>
            </a: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Tx/>
              <a:buChar char="-"/>
              <a:defRPr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 Рекламные инструменты для опытных </a:t>
            </a:r>
            <a:r>
              <a:rPr lang="ru-RU" sz="1400" b="0" i="0" dirty="0" err="1">
                <a:solidFill>
                  <a:srgbClr val="000000"/>
                </a:solidFill>
                <a:effectLst/>
              </a:rPr>
              <a:t>селеров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;</a:t>
            </a: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Tx/>
              <a:buChar char="-"/>
              <a:defRPr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 Внешние каналы продвижения;</a:t>
            </a: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Tx/>
              <a:buChar char="-"/>
              <a:defRPr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 Конкурентный анализ – как разработать стратегию продвижения на основе анализа конкурентов; </a:t>
            </a: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Tx/>
              <a:buChar char="-"/>
              <a:defRPr/>
            </a:pPr>
            <a:r>
              <a:rPr lang="ru-RU" sz="1400" b="0" i="0" dirty="0">
                <a:solidFill>
                  <a:srgbClr val="000000"/>
                </a:solidFill>
                <a:effectLst/>
              </a:rPr>
              <a:t>-Эффективность размещения на маркетплейсе – анализ статистики продаж (аналитика, отчеты). </a:t>
            </a: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Tx/>
              <a:buChar char="-"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  <a:defRPr/>
            </a:pP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994770" y="998116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араллелограмм 37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4</a:t>
            </a:r>
            <a:endParaRPr lang="ru-RU" sz="2000" dirty="0">
              <a:latin typeface="Arial Black"/>
            </a:endParaRPr>
          </a:p>
        </p:txBody>
      </p:sp>
      <p:sp>
        <p:nvSpPr>
          <p:cNvPr id="45" name="Параллелограмм 44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58CD5-E35C-D86C-12FE-3AB2D46F5B41}"/>
              </a:ext>
            </a:extLst>
          </p:cNvPr>
          <p:cNvSpPr txBox="1"/>
          <p:nvPr/>
        </p:nvSpPr>
        <p:spPr>
          <a:xfrm>
            <a:off x="916044" y="6052125"/>
            <a:ext cx="10359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</a:rPr>
              <a:t>Для закрепления знаний разберем реальный пример, проведем анализ карточки товара, разберем ошибки и проведем оптимизацию.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Picture 2" descr="https://www.pngall.com/wp-content/uploads/10/Diploma-Vector-No-Background.png">
            <a:extLst>
              <a:ext uri="{FF2B5EF4-FFF2-40B4-BE49-F238E27FC236}">
                <a16:creationId xmlns:a16="http://schemas.microsoft.com/office/drawing/2014/main" id="{5BE6CEF8-71D4-830E-810A-4DADA665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5871831"/>
            <a:ext cx="871013" cy="872791"/>
          </a:xfrm>
          <a:prstGeom prst="rect">
            <a:avLst/>
          </a:prstGeom>
          <a:noFill/>
        </p:spPr>
      </p:pic>
      <p:sp>
        <p:nvSpPr>
          <p:cNvPr id="11" name="object 18">
            <a:extLst>
              <a:ext uri="{FF2B5EF4-FFF2-40B4-BE49-F238E27FC236}">
                <a16:creationId xmlns:a16="http://schemas.microsoft.com/office/drawing/2014/main" id="{1859029E-CD4F-7A8B-41A2-8795F5C1ACB9}"/>
              </a:ext>
            </a:extLst>
          </p:cNvPr>
          <p:cNvSpPr txBox="1"/>
          <p:nvPr/>
        </p:nvSpPr>
        <p:spPr bwMode="auto">
          <a:xfrm>
            <a:off x="8010582" y="1097689"/>
            <a:ext cx="3816424" cy="31495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z="2000" b="1" dirty="0"/>
              <a:t>График форумов-марафонов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C566AC9-A2CC-6BE2-A8CC-CC36B5DD470E}"/>
              </a:ext>
            </a:extLst>
          </p:cNvPr>
          <p:cNvSpPr/>
          <p:nvPr/>
        </p:nvSpPr>
        <p:spPr bwMode="auto">
          <a:xfrm>
            <a:off x="7059561" y="1549317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1</a:t>
            </a:r>
            <a:endParaRPr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D4E8EC4-D2F3-FD42-8102-D413BE1810A0}"/>
              </a:ext>
            </a:extLst>
          </p:cNvPr>
          <p:cNvSpPr/>
          <p:nvPr/>
        </p:nvSpPr>
        <p:spPr bwMode="auto">
          <a:xfrm>
            <a:off x="7059561" y="2090019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2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6659E4C-35EF-CC83-8246-55B26540D4C1}"/>
              </a:ext>
            </a:extLst>
          </p:cNvPr>
          <p:cNvSpPr/>
          <p:nvPr/>
        </p:nvSpPr>
        <p:spPr bwMode="auto">
          <a:xfrm>
            <a:off x="7064505" y="2688184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3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C4BB06-99D7-3F5E-5F03-E78C37E8F441}"/>
              </a:ext>
            </a:extLst>
          </p:cNvPr>
          <p:cNvSpPr txBox="1"/>
          <p:nvPr/>
        </p:nvSpPr>
        <p:spPr>
          <a:xfrm>
            <a:off x="7374855" y="1457077"/>
            <a:ext cx="417646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«PRO_ Wildberries» - 14 – 28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августа 2023 года.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«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PRO_ Ozon» - 18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сентября – 2 октября 2023 года.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«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PRO_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Яндекс Маркет» - 16 – 30 октября 2023 года.</a:t>
            </a:r>
          </a:p>
          <a:p>
            <a:pPr algn="just" rtl="0" fontAlgn="base">
              <a:spcBef>
                <a:spcPts val="120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«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PRO_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KazanExpress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» - 13 – 27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</a:rPr>
              <a:t>ноября 2023 года.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189B390-CB88-335B-EC8A-711091DBD751}"/>
              </a:ext>
            </a:extLst>
          </p:cNvPr>
          <p:cNvSpPr/>
          <p:nvPr/>
        </p:nvSpPr>
        <p:spPr bwMode="auto">
          <a:xfrm>
            <a:off x="7054422" y="3271353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4</a:t>
            </a:r>
          </a:p>
        </p:txBody>
      </p:sp>
      <p:pic>
        <p:nvPicPr>
          <p:cNvPr id="18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63F9AC28-2DB0-E457-FB71-2E8AE1E7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406447" y="943294"/>
            <a:ext cx="477693" cy="477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69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 bwMode="auto">
          <a:xfrm>
            <a:off x="239933" y="927790"/>
            <a:ext cx="5659821" cy="1119280"/>
            <a:chOff x="6181638" y="1176871"/>
            <a:chExt cx="5659821" cy="1119280"/>
          </a:xfrm>
        </p:grpSpPr>
        <p:sp>
          <p:nvSpPr>
            <p:cNvPr id="28" name="Прямоугольник 27"/>
            <p:cNvSpPr/>
            <p:nvPr/>
          </p:nvSpPr>
          <p:spPr bwMode="auto">
            <a:xfrm>
              <a:off x="6181638" y="1566145"/>
              <a:ext cx="5659821" cy="6518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b="1" dirty="0">
                  <a:cs typeface="Calibri"/>
                </a:rPr>
                <a:t>ПРЕДОСТАВЛЕНИЕ БЕСПЛАТНОГО ДОСТУПА </a:t>
              </a:r>
              <a:endParaRPr dirty="0"/>
            </a:p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b="1" dirty="0">
                  <a:cs typeface="Calibri"/>
                </a:rPr>
                <a:t>К СИСТЕМЕ ЭЛЕКТРОННОГО ДОКУМЕНТООБОРОТА</a:t>
              </a:r>
              <a:endParaRPr dirty="0"/>
            </a:p>
          </p:txBody>
        </p:sp>
        <p:grpSp>
          <p:nvGrpSpPr>
            <p:cNvPr id="52" name="Группа 51"/>
            <p:cNvGrpSpPr/>
            <p:nvPr/>
          </p:nvGrpSpPr>
          <p:grpSpPr bwMode="auto">
            <a:xfrm>
              <a:off x="6181638" y="1176871"/>
              <a:ext cx="5659821" cy="1119280"/>
              <a:chOff x="-7065963" y="3416693"/>
              <a:chExt cx="5659821" cy="1119280"/>
            </a:xfrm>
          </p:grpSpPr>
          <p:sp>
            <p:nvSpPr>
              <p:cNvPr id="53" name="Скругленный прямоугольник 52"/>
              <p:cNvSpPr/>
              <p:nvPr/>
            </p:nvSpPr>
            <p:spPr bwMode="auto">
              <a:xfrm>
                <a:off x="-7065963" y="3699910"/>
                <a:ext cx="5659821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54" name="Группа 53"/>
              <p:cNvGrpSpPr/>
              <p:nvPr/>
            </p:nvGrpSpPr>
            <p:grpSpPr bwMode="auto">
              <a:xfrm>
                <a:off x="-2360761" y="3416693"/>
                <a:ext cx="816395" cy="408623"/>
                <a:chOff x="-2360761" y="3416693"/>
                <a:chExt cx="816395" cy="408623"/>
              </a:xfrm>
            </p:grpSpPr>
            <p:sp>
              <p:nvSpPr>
                <p:cNvPr id="55" name="Скругленный прямоугольник 14"/>
                <p:cNvSpPr/>
                <p:nvPr/>
              </p:nvSpPr>
              <p:spPr bwMode="auto">
                <a:xfrm>
                  <a:off x="-2328320" y="3430710"/>
                  <a:ext cx="751513" cy="380588"/>
                </a:xfrm>
                <a:prstGeom prst="flowChartAlternateProcess">
                  <a:avLst/>
                </a:prstGeom>
                <a:solidFill>
                  <a:srgbClr val="E04D39"/>
                </a:solidFill>
                <a:ln w="57150">
                  <a:solidFill>
                    <a:srgbClr val="E04D3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/>
                </a:p>
              </p:txBody>
            </p:sp>
            <p:sp>
              <p:nvSpPr>
                <p:cNvPr id="56" name="Прямоугольник 1"/>
                <p:cNvSpPr/>
                <p:nvPr/>
              </p:nvSpPr>
              <p:spPr bwMode="auto">
                <a:xfrm>
                  <a:off x="-2360761" y="3416693"/>
                  <a:ext cx="816395" cy="408623"/>
                </a:xfrm>
                <a:prstGeom prst="flowChartAlternateProcess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ru-RU" b="1" spc="5">
                      <a:solidFill>
                        <a:schemeClr val="bg1"/>
                      </a:solidFill>
                      <a:cs typeface="Calibri"/>
                    </a:rPr>
                    <a:t>СМСП</a:t>
                  </a:r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3" name="Параллелограмм 32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37" name="Параллелограмм 36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24288" y="271979"/>
            <a:ext cx="184731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sp>
        <p:nvSpPr>
          <p:cNvPr id="3" name="Скругленный прямоугольник 42">
            <a:extLst>
              <a:ext uri="{FF2B5EF4-FFF2-40B4-BE49-F238E27FC236}">
                <a16:creationId xmlns:a16="http://schemas.microsoft.com/office/drawing/2014/main" id="{E27B0CEC-6EC8-83C0-49A9-15F75A8137C5}"/>
              </a:ext>
            </a:extLst>
          </p:cNvPr>
          <p:cNvSpPr/>
          <p:nvPr/>
        </p:nvSpPr>
        <p:spPr bwMode="auto">
          <a:xfrm>
            <a:off x="1241873" y="4408491"/>
            <a:ext cx="3096344" cy="1220426"/>
          </a:xfrm>
          <a:prstGeom prst="roundRect">
            <a:avLst>
              <a:gd name="adj" fmla="val 16667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12210F1-1181-8144-117D-B63A461AE655}"/>
              </a:ext>
            </a:extLst>
          </p:cNvPr>
          <p:cNvGrpSpPr/>
          <p:nvPr/>
        </p:nvGrpSpPr>
        <p:grpSpPr bwMode="auto">
          <a:xfrm>
            <a:off x="1514459" y="4517259"/>
            <a:ext cx="2635329" cy="1138773"/>
            <a:chOff x="7955600" y="137449"/>
            <a:chExt cx="2635329" cy="1138773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A9076B0-CA29-EA03-37F8-589FE2B07FD0}"/>
                </a:ext>
              </a:extLst>
            </p:cNvPr>
            <p:cNvSpPr/>
            <p:nvPr/>
          </p:nvSpPr>
          <p:spPr bwMode="auto">
            <a:xfrm>
              <a:off x="8263373" y="137449"/>
              <a:ext cx="2327556" cy="11387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25"/>
                </a:spcBef>
                <a:defRPr/>
              </a:pPr>
              <a:r>
                <a:rPr lang="ru-RU" sz="3600" b="1" spc="-30" dirty="0">
                  <a:solidFill>
                    <a:srgbClr val="C00000"/>
                  </a:solidFill>
                  <a:cs typeface="Calibri"/>
                </a:rPr>
                <a:t>   ЭДО</a:t>
              </a:r>
              <a:endParaRPr lang="ru-RU" dirty="0">
                <a:solidFill>
                  <a:srgbClr val="1D1D1B"/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25"/>
                </a:spcBef>
                <a:defRPr/>
              </a:pPr>
              <a:r>
                <a:rPr lang="ru-RU" dirty="0">
                  <a:solidFill>
                    <a:srgbClr val="1D1D1B"/>
                  </a:solidFill>
                  <a:cs typeface="Calibri"/>
                </a:rPr>
                <a:t>        на  </a:t>
              </a:r>
              <a:r>
                <a:rPr lang="ru-RU" sz="3200" b="1" spc="-15" dirty="0">
                  <a:solidFill>
                    <a:srgbClr val="C00000"/>
                  </a:solidFill>
                  <a:cs typeface="Calibri"/>
                </a:rPr>
                <a:t>1</a:t>
              </a:r>
              <a:r>
                <a:rPr lang="ru-RU" sz="3200" b="1" spc="-5" dirty="0">
                  <a:solidFill>
                    <a:srgbClr val="C00000"/>
                  </a:solidFill>
                  <a:cs typeface="Calibri"/>
                </a:rPr>
                <a:t> </a:t>
              </a:r>
              <a:r>
                <a:rPr lang="ru-RU" sz="3200" b="1" spc="-30" dirty="0">
                  <a:solidFill>
                    <a:srgbClr val="C00000"/>
                  </a:solidFill>
                  <a:cs typeface="Calibri"/>
                </a:rPr>
                <a:t>ГОД </a:t>
              </a:r>
              <a:endParaRPr lang="ru-RU" b="1" spc="-30" dirty="0">
                <a:solidFill>
                  <a:srgbClr val="C00000"/>
                </a:solidFill>
                <a:cs typeface="Calibri"/>
              </a:endParaRPr>
            </a:p>
          </p:txBody>
        </p:sp>
        <p:pic>
          <p:nvPicPr>
            <p:cNvPr id="8" name="Picture 4" descr="https://xn----8sbkdgnibjafxdci9g.xn--p1ai/wp-content/uploads/2019/12/srok-obuchenija.png">
              <a:extLst>
                <a:ext uri="{FF2B5EF4-FFF2-40B4-BE49-F238E27FC236}">
                  <a16:creationId xmlns:a16="http://schemas.microsoft.com/office/drawing/2014/main" id="{444D3E06-1398-9D84-92FA-24D69711B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7955600" y="195747"/>
              <a:ext cx="763121" cy="756227"/>
            </a:xfrm>
            <a:prstGeom prst="rect">
              <a:avLst/>
            </a:prstGeom>
            <a:noFill/>
          </p:spPr>
        </p:pic>
      </p:grpSp>
      <p:sp>
        <p:nvSpPr>
          <p:cNvPr id="9" name="Скругленный прямоугольник 20">
            <a:extLst>
              <a:ext uri="{FF2B5EF4-FFF2-40B4-BE49-F238E27FC236}">
                <a16:creationId xmlns:a16="http://schemas.microsoft.com/office/drawing/2014/main" id="{74024D7D-B41B-E46D-61EC-263EBD955975}"/>
              </a:ext>
            </a:extLst>
          </p:cNvPr>
          <p:cNvSpPr/>
          <p:nvPr/>
        </p:nvSpPr>
        <p:spPr bwMode="auto">
          <a:xfrm>
            <a:off x="6061970" y="1252102"/>
            <a:ext cx="6130030" cy="77173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269BA-3010-32D4-1021-E247DCB08B39}"/>
              </a:ext>
            </a:extLst>
          </p:cNvPr>
          <p:cNvSpPr txBox="1"/>
          <p:nvPr/>
        </p:nvSpPr>
        <p:spPr bwMode="auto">
          <a:xfrm>
            <a:off x="6528048" y="2212597"/>
            <a:ext cx="51121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В рамках программы предприниматели смогут упрощенно запустить рекламу на цифровых экранах через маркетплейс наружной рекламы VDOOH.</a:t>
            </a:r>
          </a:p>
          <a:p>
            <a:pPr indent="457200" algn="just"/>
            <a:r>
              <a:rPr lang="ru-RU" dirty="0"/>
              <a:t>Каждому предпринимателю при пополнении рекламного счета любой суммой от 1 рубля станет доступно 10 000 бонусных рублей и бесплатная разработка рекламного креатива. Кроме того, владельцев малого и среднего бизнеса обучат самостоятельному запуску кампаний в наружной рекламе на вебинарах и персональных консультациях.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DCE0B-AEAA-62A0-3C0C-A2D2EFEC0D72}"/>
              </a:ext>
            </a:extLst>
          </p:cNvPr>
          <p:cNvSpPr txBox="1"/>
          <p:nvPr/>
        </p:nvSpPr>
        <p:spPr>
          <a:xfrm>
            <a:off x="6061969" y="1346966"/>
            <a:ext cx="6130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800" b="1" dirty="0"/>
              <a:t>ПРОГРАММА ПО РАЗМЕЩЕНИЮ РЕКЛАМЫ НА ЦИФРОВЫХ ЭКРАНАХ ПО ВСЕЙ РОССИИ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BCE3911-4E2D-5B3D-7B86-E15333A7C048}"/>
              </a:ext>
            </a:extLst>
          </p:cNvPr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5</a:t>
            </a:r>
            <a:endParaRPr lang="ru-RU" sz="2000" dirty="0">
              <a:latin typeface="Arial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A77EB-B7FD-4824-9F4B-FC2B70D40329}"/>
              </a:ext>
            </a:extLst>
          </p:cNvPr>
          <p:cNvSpPr txBox="1"/>
          <p:nvPr/>
        </p:nvSpPr>
        <p:spPr>
          <a:xfrm flipH="1">
            <a:off x="424287" y="2510351"/>
            <a:ext cx="5475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Услуга включает в себя доступ к сервису по передаче данных и пакет исходящих документов для взаимодействия с контрагентами в системе электронного документооборота (в количестве до 600 штук) сроком на 1 год.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араллелограмм 16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6</a:t>
            </a:r>
            <a:endParaRPr lang="ru-RU" sz="2000" dirty="0">
              <a:latin typeface="Arial Black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318185" y="1217786"/>
            <a:ext cx="5842682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z="1950" b="1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ПРОГРАММА ПО РАЗМЕЩЕНИЮ И ПРОДВИЖЕНИЮ ТОВАРОВ НА МАРКЕТПЛЕЙСЕ АВИТО</a:t>
            </a:r>
            <a:endParaRPr lang="ru-RU" sz="1600" dirty="0">
              <a:cs typeface="Calibri"/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6409616" y="836712"/>
            <a:ext cx="5659821" cy="1119280"/>
            <a:chOff x="-7065963" y="3416693"/>
            <a:chExt cx="5659821" cy="1119280"/>
          </a:xfrm>
        </p:grpSpPr>
        <p:sp>
          <p:nvSpPr>
            <p:cNvPr id="24" name="Скругленный прямоугольник 23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26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27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8" name="object 5"/>
          <p:cNvSpPr txBox="1"/>
          <p:nvPr/>
        </p:nvSpPr>
        <p:spPr bwMode="auto">
          <a:xfrm>
            <a:off x="6534673" y="2113048"/>
            <a:ext cx="5292333" cy="22649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-20" dirty="0">
                <a:latin typeface="Calibri"/>
                <a:cs typeface="Calibri"/>
              </a:rPr>
              <a:t>В рамках услуги предприниматели, реализующие товары, могут получить </a:t>
            </a:r>
            <a:r>
              <a:rPr lang="ru-RU" spc="-20" dirty="0" err="1">
                <a:latin typeface="Calibri"/>
                <a:cs typeface="Calibri"/>
              </a:rPr>
              <a:t>кэшбэк</a:t>
            </a:r>
            <a:r>
              <a:rPr lang="ru-RU" spc="-20" dirty="0">
                <a:latin typeface="Calibri"/>
                <a:cs typeface="Calibri"/>
              </a:rPr>
              <a:t> </a:t>
            </a:r>
            <a:r>
              <a:rPr lang="ru-RU" b="1" spc="-20" dirty="0">
                <a:solidFill>
                  <a:srgbClr val="FF0000"/>
                </a:solidFill>
                <a:latin typeface="Calibri"/>
                <a:cs typeface="Calibri"/>
              </a:rPr>
              <a:t>до 60% </a:t>
            </a:r>
            <a:r>
              <a:rPr lang="ru-RU" spc="-20" dirty="0">
                <a:latin typeface="Calibri"/>
                <a:cs typeface="Calibri"/>
              </a:rPr>
              <a:t>от суммы пополнения аванса тарифа в </a:t>
            </a:r>
            <a:r>
              <a:rPr lang="ru-RU" spc="-20" dirty="0" err="1">
                <a:latin typeface="Calibri"/>
                <a:cs typeface="Calibri"/>
              </a:rPr>
              <a:t>Авито</a:t>
            </a:r>
            <a:r>
              <a:rPr lang="ru-RU" spc="-20" dirty="0">
                <a:latin typeface="Calibri"/>
                <a:cs typeface="Calibri"/>
              </a:rPr>
              <a:t> и использовать бонусы на оплату 99% стоимости услуг продвижения объявлений. </a:t>
            </a: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-20" dirty="0" err="1">
                <a:latin typeface="Calibri"/>
                <a:cs typeface="Calibri"/>
              </a:rPr>
              <a:t>Кэшбэк</a:t>
            </a:r>
            <a:r>
              <a:rPr lang="ru-RU" spc="-20" dirty="0">
                <a:latin typeface="Calibri"/>
                <a:cs typeface="Calibri"/>
              </a:rPr>
              <a:t> будет начисляться при любом пополнении аванса от</a:t>
            </a: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-20" dirty="0">
                <a:latin typeface="Calibri"/>
                <a:cs typeface="Calibri"/>
              </a:rPr>
              <a:t> </a:t>
            </a:r>
            <a:r>
              <a:rPr lang="ru-RU" b="1" spc="-20" dirty="0">
                <a:solidFill>
                  <a:srgbClr val="FF0000"/>
                </a:solidFill>
                <a:latin typeface="Calibri"/>
                <a:cs typeface="Calibri"/>
              </a:rPr>
              <a:t>1 000 рублей </a:t>
            </a:r>
            <a:r>
              <a:rPr lang="ru-RU" spc="-20" dirty="0">
                <a:latin typeface="Calibri"/>
                <a:cs typeface="Calibri"/>
              </a:rPr>
              <a:t>в течение 90 дней.</a:t>
            </a:r>
            <a:endParaRPr b="1" dirty="0">
              <a:solidFill>
                <a:srgbClr val="C79363"/>
              </a:solidFill>
              <a:latin typeface="Calibri"/>
              <a:cs typeface="Calibri"/>
            </a:endParaRPr>
          </a:p>
        </p:txBody>
      </p:sp>
      <p:sp>
        <p:nvSpPr>
          <p:cNvPr id="2" name="object 3"/>
          <p:cNvSpPr txBox="1"/>
          <p:nvPr/>
        </p:nvSpPr>
        <p:spPr bwMode="auto">
          <a:xfrm>
            <a:off x="259941" y="1290407"/>
            <a:ext cx="569226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ПРОГРАММА ПО РАЗМЕЩЕНИЮ И ПРОДВИЖЕНИЮ УСЛУГ НА МАРКЕТПЛЕЙСЕ АВИТО ДЛЯ СУБЪЕКТОВ МСП</a:t>
            </a:r>
            <a:endParaRPr lang="ru-RU" sz="1600" dirty="0"/>
          </a:p>
        </p:txBody>
      </p:sp>
      <p:sp>
        <p:nvSpPr>
          <p:cNvPr id="4" name="Скругленный прямоугольник 20"/>
          <p:cNvSpPr/>
          <p:nvPr/>
        </p:nvSpPr>
        <p:spPr bwMode="auto">
          <a:xfrm>
            <a:off x="233686" y="1119929"/>
            <a:ext cx="5962197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14"/>
          <p:cNvSpPr/>
          <p:nvPr/>
        </p:nvSpPr>
        <p:spPr bwMode="auto">
          <a:xfrm>
            <a:off x="5373176" y="909819"/>
            <a:ext cx="751513" cy="380588"/>
          </a:xfrm>
          <a:prstGeom prst="flowChartAlternateProcess">
            <a:avLst/>
          </a:prstGeom>
          <a:solidFill>
            <a:srgbClr val="E04D39"/>
          </a:solidFill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8" name="Прямоугольник 1"/>
          <p:cNvSpPr/>
          <p:nvPr/>
        </p:nvSpPr>
        <p:spPr bwMode="auto">
          <a:xfrm>
            <a:off x="5340734" y="881784"/>
            <a:ext cx="816395" cy="408623"/>
          </a:xfrm>
          <a:prstGeom prst="flowChartAlternateProcess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">
                <a:solidFill>
                  <a:schemeClr val="bg1"/>
                </a:solidFill>
                <a:cs typeface="Calibri"/>
              </a:rPr>
              <a:t>СМСП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27603" y="2059707"/>
            <a:ext cx="6096000" cy="31602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В рамках программы предприниматели, реализующие услуги, могут получить </a:t>
            </a:r>
            <a:r>
              <a:rPr lang="ru-RU" spc="-45" dirty="0" err="1">
                <a:solidFill>
                  <a:srgbClr val="1D1D1B"/>
                </a:solidFill>
                <a:cs typeface="Calibri"/>
              </a:rPr>
              <a:t>кэшбэк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 от суммы пополнения аванса тарифа в </a:t>
            </a:r>
            <a:r>
              <a:rPr lang="ru-RU" spc="-45" dirty="0" err="1">
                <a:solidFill>
                  <a:srgbClr val="1D1D1B"/>
                </a:solidFill>
                <a:cs typeface="Calibri"/>
              </a:rPr>
              <a:t>Авито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 и использовать бонусы на оплату услуг до 99% стоимости продвижения объявлений.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Как работает программа </a:t>
            </a:r>
            <a:r>
              <a:rPr lang="ru-RU" spc="-45" dirty="0" err="1">
                <a:solidFill>
                  <a:srgbClr val="1D1D1B"/>
                </a:solidFill>
                <a:cs typeface="Calibri"/>
              </a:rPr>
              <a:t>кэшбэка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: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1-ый месяц - </a:t>
            </a:r>
            <a:r>
              <a:rPr lang="ru-RU" b="1" spc="-45" dirty="0">
                <a:solidFill>
                  <a:srgbClr val="FF0000"/>
                </a:solidFill>
                <a:cs typeface="Calibri"/>
              </a:rPr>
              <a:t>100% </a:t>
            </a:r>
            <a:r>
              <a:rPr lang="ru-RU" b="1" spc="-45" dirty="0" err="1">
                <a:solidFill>
                  <a:srgbClr val="FF0000"/>
                </a:solidFill>
                <a:cs typeface="Calibri"/>
              </a:rPr>
              <a:t>кэшбэка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, при этом максимальная сумма </a:t>
            </a:r>
            <a:r>
              <a:rPr lang="ru-RU" spc="-45" dirty="0" err="1">
                <a:solidFill>
                  <a:srgbClr val="1D1D1B"/>
                </a:solidFill>
                <a:cs typeface="Calibri"/>
              </a:rPr>
              <a:t>кэшбэка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 составит не более </a:t>
            </a:r>
            <a:r>
              <a:rPr lang="ru-RU" b="1" spc="-45" dirty="0">
                <a:solidFill>
                  <a:srgbClr val="FF0000"/>
                </a:solidFill>
                <a:cs typeface="Calibri"/>
              </a:rPr>
              <a:t>10 000 рублей;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2-ой месяц - </a:t>
            </a:r>
            <a:r>
              <a:rPr lang="ru-RU" b="1" spc="-45" dirty="0">
                <a:solidFill>
                  <a:srgbClr val="FF0000"/>
                </a:solidFill>
                <a:cs typeface="Calibri"/>
              </a:rPr>
              <a:t>50% </a:t>
            </a:r>
            <a:r>
              <a:rPr lang="ru-RU" b="1" spc="-45" dirty="0" err="1">
                <a:solidFill>
                  <a:srgbClr val="FF0000"/>
                </a:solidFill>
                <a:cs typeface="Calibri"/>
              </a:rPr>
              <a:t>кэшбэка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, при этом максимальная сумма </a:t>
            </a:r>
            <a:r>
              <a:rPr lang="ru-RU" spc="-45" dirty="0" err="1">
                <a:solidFill>
                  <a:srgbClr val="1D1D1B"/>
                </a:solidFill>
                <a:cs typeface="Calibri"/>
              </a:rPr>
              <a:t>кэшбэка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 составит не более </a:t>
            </a:r>
            <a:r>
              <a:rPr lang="ru-RU" b="1" spc="-45" dirty="0">
                <a:solidFill>
                  <a:srgbClr val="FF0000"/>
                </a:solidFill>
                <a:cs typeface="Calibri"/>
              </a:rPr>
              <a:t>7 000 рублей;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3-ий месяц - </a:t>
            </a:r>
            <a:r>
              <a:rPr lang="ru-RU" b="1" spc="-45" dirty="0">
                <a:solidFill>
                  <a:srgbClr val="FF0000"/>
                </a:solidFill>
                <a:cs typeface="Calibri"/>
              </a:rPr>
              <a:t>20% </a:t>
            </a:r>
            <a:r>
              <a:rPr lang="ru-RU" b="1" spc="-45" dirty="0" err="1">
                <a:solidFill>
                  <a:srgbClr val="FF0000"/>
                </a:solidFill>
                <a:cs typeface="Calibri"/>
              </a:rPr>
              <a:t>кэшбэка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, при этом максимальная сумма </a:t>
            </a:r>
            <a:r>
              <a:rPr lang="ru-RU" spc="-45" dirty="0" err="1">
                <a:solidFill>
                  <a:srgbClr val="1D1D1B"/>
                </a:solidFill>
                <a:cs typeface="Calibri"/>
              </a:rPr>
              <a:t>кэшбэка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 составит не более </a:t>
            </a:r>
            <a:r>
              <a:rPr lang="ru-RU" b="1" spc="-45" dirty="0">
                <a:solidFill>
                  <a:srgbClr val="FF0000"/>
                </a:solidFill>
                <a:cs typeface="Calibri"/>
              </a:rPr>
              <a:t>5 000 рублей.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араллелограмм 34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A94E0DA-AFE8-1BB3-4B5B-812BDDDE23B2}"/>
              </a:ext>
            </a:extLst>
          </p:cNvPr>
          <p:cNvGrpSpPr/>
          <p:nvPr/>
        </p:nvGrpSpPr>
        <p:grpSpPr bwMode="auto">
          <a:xfrm>
            <a:off x="-2253" y="5245578"/>
            <a:ext cx="1565457" cy="1628935"/>
            <a:chOff x="427" y="3428431"/>
            <a:chExt cx="3237623" cy="3429704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4EB233E5-076C-CFD0-D6A5-88254EF1A03D}"/>
                </a:ext>
              </a:extLst>
            </p:cNvPr>
            <p:cNvSpPr/>
            <p:nvPr/>
          </p:nvSpPr>
          <p:spPr bwMode="auto">
            <a:xfrm>
              <a:off x="427" y="3428431"/>
              <a:ext cx="3237623" cy="3429385"/>
            </a:xfrm>
            <a:custGeom>
              <a:avLst/>
              <a:gdLst/>
              <a:ahLst/>
              <a:cxnLst/>
              <a:rect l="l" t="t" r="r" b="b"/>
              <a:pathLst>
                <a:path w="5339080" h="5655309" extrusionOk="0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43053BC3-310E-2D65-39F2-EFF04EDECC8B}"/>
                </a:ext>
              </a:extLst>
            </p:cNvPr>
            <p:cNvSpPr txBox="1"/>
            <p:nvPr/>
          </p:nvSpPr>
          <p:spPr bwMode="auto">
            <a:xfrm>
              <a:off x="1048108" y="5703279"/>
              <a:ext cx="1715809" cy="501569"/>
            </a:xfrm>
            <a:prstGeom prst="rect">
              <a:avLst/>
            </a:prstGeom>
            <a:grpFill/>
          </p:spPr>
          <p:txBody>
            <a:bodyPr vert="horz" wrap="square" lIns="0" tIns="7316" rIns="0" bIns="0" rtlCol="0">
              <a:spAutoFit/>
            </a:bodyPr>
            <a:lstStyle/>
            <a:p>
              <a:pPr marL="7701" algn="ctr" defTabSz="554492">
                <a:spcBef>
                  <a:spcPts val="58"/>
                </a:spcBef>
                <a:defRPr/>
              </a:pPr>
              <a:r>
                <a:rPr sz="1500" b="1" spc="2" dirty="0">
                  <a:solidFill>
                    <a:srgbClr val="FFFFFF"/>
                  </a:solidFill>
                  <a:latin typeface="Calibri"/>
                  <a:cs typeface="Calibri"/>
                </a:rPr>
                <a:t>FP</a:t>
              </a:r>
              <a:r>
                <a:rPr sz="1500" b="1" spc="9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500" b="1" spc="-6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500" b="1" spc="-230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5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  <a:r>
                <a:rPr sz="1500" b="1" spc="5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500" b="1" spc="-2" dirty="0">
                  <a:solidFill>
                    <a:srgbClr val="FFFFFF"/>
                  </a:solidFill>
                  <a:latin typeface="Calibri"/>
                  <a:cs typeface="Calibri"/>
                </a:rPr>
                <a:t>U</a:t>
              </a:r>
              <a:endParaRPr sz="15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pic>
          <p:nvPicPr>
            <p:cNvPr id="10" name="object 39">
              <a:extLst>
                <a:ext uri="{FF2B5EF4-FFF2-40B4-BE49-F238E27FC236}">
                  <a16:creationId xmlns:a16="http://schemas.microsoft.com/office/drawing/2014/main" id="{74C88985-5958-3CCE-1D30-658523A25E2A}"/>
                </a:ext>
              </a:extLst>
            </p:cNvPr>
            <p:cNvPicPr/>
            <p:nvPr/>
          </p:nvPicPr>
          <p:blipFill>
            <a:blip/>
            <a:stretch/>
          </p:blipFill>
          <p:spPr bwMode="auto">
            <a:xfrm>
              <a:off x="994817" y="4113310"/>
              <a:ext cx="1262338" cy="1272492"/>
            </a:xfrm>
            <a:prstGeom prst="rect">
              <a:avLst/>
            </a:prstGeom>
          </p:spPr>
        </p:pic>
        <p:sp>
          <p:nvSpPr>
            <p:cNvPr id="11" name="object 40">
              <a:extLst>
                <a:ext uri="{FF2B5EF4-FFF2-40B4-BE49-F238E27FC236}">
                  <a16:creationId xmlns:a16="http://schemas.microsoft.com/office/drawing/2014/main" id="{BE1FA8AE-62BF-0A37-B59B-8FD0B19D6DE1}"/>
                </a:ext>
              </a:extLst>
            </p:cNvPr>
            <p:cNvSpPr/>
            <p:nvPr/>
          </p:nvSpPr>
          <p:spPr bwMode="auto">
            <a:xfrm>
              <a:off x="427" y="5648262"/>
              <a:ext cx="1208717" cy="1209873"/>
            </a:xfrm>
            <a:custGeom>
              <a:avLst/>
              <a:gdLst/>
              <a:ahLst/>
              <a:cxnLst/>
              <a:rect l="l" t="t" r="r" b="b"/>
              <a:pathLst>
                <a:path w="1993264" h="1995170" extrusionOk="0">
                  <a:moveTo>
                    <a:pt x="0" y="50"/>
                  </a:moveTo>
                  <a:lnTo>
                    <a:pt x="0" y="1994586"/>
                  </a:lnTo>
                  <a:lnTo>
                    <a:pt x="1992960" y="199458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23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210842" y="1224093"/>
            <a:ext cx="5659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spc="-5" dirty="0">
                <a:solidFill>
                  <a:srgbClr val="1D1D1B"/>
                </a:solidFill>
                <a:latin typeface="Calibri"/>
              </a:rPr>
              <a:t>ГРАНТОВАЯ ПОДДЕРЖКА </a:t>
            </a:r>
            <a:endParaRPr dirty="0"/>
          </a:p>
          <a:p>
            <a:pPr algn="ctr">
              <a:defRPr/>
            </a:pPr>
            <a:r>
              <a:rPr lang="ru-RU" b="1" spc="-5" dirty="0">
                <a:solidFill>
                  <a:srgbClr val="1D1D1B"/>
                </a:solidFill>
                <a:latin typeface="Calibri"/>
              </a:rPr>
              <a:t>МОЛОДЫХ ПРЕДПРИНИМАТЕЛЕЙ </a:t>
            </a:r>
            <a:endParaRPr dirty="0"/>
          </a:p>
          <a:p>
            <a:pPr algn="ctr">
              <a:defRPr/>
            </a:pPr>
            <a:r>
              <a:rPr lang="ru-RU" b="1" spc="-5" dirty="0">
                <a:solidFill>
                  <a:srgbClr val="1D1D1B"/>
                </a:solidFill>
                <a:latin typeface="Calibri"/>
              </a:rPr>
              <a:t>В ВОЗРАСТЕ ДО 25 ЛЕТ ВКЛЮЧИТЕЛЬНО*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6842" y="1325825"/>
            <a:ext cx="565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-80" dirty="0">
                <a:solidFill>
                  <a:srgbClr val="1D1D1B"/>
                </a:solidFill>
                <a:latin typeface="Calibri"/>
                <a:cs typeface="Calibri"/>
              </a:rPr>
              <a:t>ГРАНТОВАЯ ПОДДЕРЖКА </a:t>
            </a:r>
            <a:endParaRPr dirty="0"/>
          </a:p>
          <a:p>
            <a:pPr algn="ctr">
              <a:defRPr/>
            </a:pPr>
            <a:r>
              <a:rPr lang="ru-RU" sz="2000" b="1" spc="-80" dirty="0">
                <a:solidFill>
                  <a:srgbClr val="1D1D1B"/>
                </a:solidFill>
                <a:latin typeface="Calibri"/>
                <a:cs typeface="Calibri"/>
              </a:rPr>
              <a:t>СОЦИАЛЬНЫХ ПРЕДПРИЯТИЙ*</a:t>
            </a:r>
            <a:endParaRPr lang="ru-RU" sz="2000" dirty="0"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6306842" y="967078"/>
            <a:ext cx="5659821" cy="1119280"/>
            <a:chOff x="-7065963" y="3416693"/>
            <a:chExt cx="5659821" cy="1119280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10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3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 bwMode="auto">
          <a:xfrm>
            <a:off x="210842" y="976091"/>
            <a:ext cx="5659821" cy="1119280"/>
            <a:chOff x="-7065963" y="3416693"/>
            <a:chExt cx="5659821" cy="1119280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17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8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7</a:t>
            </a:r>
            <a:endParaRPr lang="ru-RU" sz="2000" dirty="0">
              <a:latin typeface="Arial Black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246953" y="2277234"/>
            <a:ext cx="583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Calibri"/>
                <a:ea typeface="Calibri"/>
                <a:cs typeface="Times New Roman"/>
              </a:rPr>
              <a:t>Размер гранта: </a:t>
            </a:r>
            <a:r>
              <a:rPr lang="ru-RU">
                <a:latin typeface="Calibri"/>
                <a:ea typeface="Calibri"/>
                <a:cs typeface="Times New Roman"/>
              </a:rPr>
              <a:t>от </a:t>
            </a:r>
            <a:r>
              <a:rPr lang="ru-RU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100 тысяч </a:t>
            </a:r>
            <a:r>
              <a:rPr lang="ru-RU">
                <a:latin typeface="Calibri"/>
                <a:ea typeface="Calibri"/>
                <a:cs typeface="Times New Roman"/>
              </a:rPr>
              <a:t>рублей до </a:t>
            </a:r>
            <a:r>
              <a:rPr lang="ru-RU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500 тысяч </a:t>
            </a:r>
            <a:r>
              <a:rPr lang="ru-RU">
                <a:latin typeface="Calibri"/>
                <a:ea typeface="Calibri"/>
                <a:cs typeface="Times New Roman"/>
              </a:rPr>
              <a:t>рублей</a:t>
            </a:r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256825" y="2645184"/>
            <a:ext cx="595767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Грант предоставляется однократно на конкурсной основе</a:t>
            </a: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10842" y="2277234"/>
            <a:ext cx="5793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atin typeface="Calibri"/>
                <a:ea typeface="Calibri"/>
                <a:cs typeface="Times New Roman"/>
              </a:rPr>
              <a:t>Размер гранта: </a:t>
            </a:r>
            <a:r>
              <a:rPr lang="ru-RU">
                <a:latin typeface="Calibri"/>
                <a:ea typeface="Calibri"/>
                <a:cs typeface="Times New Roman"/>
              </a:rPr>
              <a:t>от </a:t>
            </a:r>
            <a:r>
              <a:rPr lang="ru-RU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100 тысяч </a:t>
            </a:r>
            <a:r>
              <a:rPr lang="ru-RU">
                <a:latin typeface="Calibri"/>
                <a:ea typeface="Calibri"/>
                <a:cs typeface="Times New Roman"/>
              </a:rPr>
              <a:t>рублей до </a:t>
            </a:r>
            <a:r>
              <a:rPr lang="ru-RU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500 тысяч </a:t>
            </a:r>
            <a:r>
              <a:rPr lang="ru-RU">
                <a:latin typeface="Calibri"/>
                <a:ea typeface="Calibri"/>
                <a:cs typeface="Times New Roman"/>
              </a:rPr>
              <a:t>рублей</a:t>
            </a:r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10842" y="2645184"/>
            <a:ext cx="591854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Грант предоставляется однократно на конкурсной основе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10842" y="3032497"/>
            <a:ext cx="5918543" cy="3382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>
              <a:lnSpc>
                <a:spcPct val="101899"/>
              </a:lnSpc>
              <a:spcBef>
                <a:spcPts val="55"/>
              </a:spcBef>
              <a:defRPr/>
            </a:pPr>
            <a:r>
              <a:rPr lang="ru-RU" sz="1600" b="1" spc="-60" dirty="0">
                <a:cs typeface="Calibri"/>
              </a:rPr>
              <a:t>Условия:</a:t>
            </a:r>
            <a:endParaRPr lang="ru-RU" sz="1200" b="1" spc="-60" dirty="0">
              <a:cs typeface="Calibri"/>
            </a:endParaRPr>
          </a:p>
          <a:p>
            <a:pPr marL="12685" marR="5074">
              <a:lnSpc>
                <a:spcPct val="101899"/>
              </a:lnSpc>
              <a:spcBef>
                <a:spcPts val="55"/>
              </a:spcBef>
              <a:defRPr/>
            </a:pPr>
            <a:r>
              <a:rPr lang="ru-RU" sz="1400" spc="-60" dirty="0">
                <a:cs typeface="Calibri"/>
              </a:rPr>
              <a:t>- субъект МСП создан физическим лицом до 25 лет включительно (физическое лицо в возрасте до 25 лет (включительно) на момент подачи документов для получения гранта зарегистрировано в качестве индивидуального предпринимателя или юридического лица, доля (суммарная доля) участия в уставном (складочном, акционерном) капитале которых одного или нескольких физических лиц в возрасте до 25 лет включительно превышает 50 процентов);</a:t>
            </a:r>
            <a:endParaRPr dirty="0"/>
          </a:p>
          <a:p>
            <a:pPr marL="12685" marR="5074">
              <a:lnSpc>
                <a:spcPct val="101899"/>
              </a:lnSpc>
              <a:spcBef>
                <a:spcPts val="55"/>
              </a:spcBef>
              <a:defRPr/>
            </a:pPr>
            <a:endParaRPr lang="ru-RU" sz="1100" spc="-60" dirty="0">
              <a:cs typeface="Calibri"/>
            </a:endParaRPr>
          </a:p>
          <a:p>
            <a:pPr marL="12685" marR="5074">
              <a:lnSpc>
                <a:spcPct val="101899"/>
              </a:lnSpc>
              <a:spcBef>
                <a:spcPts val="55"/>
              </a:spcBef>
              <a:defRPr/>
            </a:pPr>
            <a:r>
              <a:rPr lang="ru-RU" sz="1400" spc="-60" dirty="0">
                <a:cs typeface="Calibri"/>
              </a:rPr>
              <a:t>- субъект МСП малого и среднего предпринимательства прошел обучение в рамках обучающей программы или акселерационной программы центра «Мой бизнес» в течение года до момента получения гранта по направлению осуществления предпринимательской деятельности;</a:t>
            </a:r>
            <a:endParaRPr dirty="0"/>
          </a:p>
          <a:p>
            <a:pPr marL="12685" marR="5074">
              <a:lnSpc>
                <a:spcPct val="101899"/>
              </a:lnSpc>
              <a:spcBef>
                <a:spcPts val="55"/>
              </a:spcBef>
              <a:defRPr/>
            </a:pPr>
            <a:endParaRPr lang="ru-RU" sz="1100" spc="-60" dirty="0">
              <a:cs typeface="Calibri"/>
            </a:endParaRPr>
          </a:p>
          <a:p>
            <a:pPr marL="12685" marR="5074">
              <a:lnSpc>
                <a:spcPct val="101899"/>
              </a:lnSpc>
              <a:spcBef>
                <a:spcPts val="55"/>
              </a:spcBef>
              <a:defRPr/>
            </a:pPr>
            <a:r>
              <a:rPr lang="ru-RU" sz="1400" spc="-60" dirty="0">
                <a:cs typeface="Calibri"/>
              </a:rPr>
              <a:t>- обеспечить </a:t>
            </a:r>
            <a:r>
              <a:rPr lang="ru-RU" sz="1400" spc="-60" dirty="0" err="1">
                <a:cs typeface="Calibri"/>
              </a:rPr>
              <a:t>софинансирование</a:t>
            </a:r>
            <a:r>
              <a:rPr lang="ru-RU" sz="1400" spc="-60" dirty="0">
                <a:cs typeface="Calibri"/>
              </a:rPr>
              <a:t> не менее 25 % от размера расходов, предусмотренных на реализацию проекта.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316132" y="3167997"/>
            <a:ext cx="5645325" cy="301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latin typeface="Calibri"/>
                <a:ea typeface="Calibri"/>
                <a:cs typeface="Times New Roman"/>
              </a:rPr>
              <a:t>Условия:</a:t>
            </a:r>
            <a:endParaRPr dirty="0"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- предприятие признано социальным (ч.3, ст.24.1 №209-ФЗ) и внесено в единый реестр СМСП в период с 10 июля по 10 декабря текущего календарного года;</a:t>
            </a:r>
            <a:endParaRPr dirty="0"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- субъект МСП, впервые признанный социальным предприятием, прошел обучение в рамках обучающей или акселерационной программы ЦПП, ЦИСС или Корпорации МСП;</a:t>
            </a:r>
            <a:endParaRPr dirty="0"/>
          </a:p>
          <a:p>
            <a:pPr>
              <a:lnSpc>
                <a:spcPct val="102000"/>
              </a:lnSpc>
              <a:spcAft>
                <a:spcPts val="800"/>
              </a:spcAf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- обеспечить </a:t>
            </a:r>
            <a:r>
              <a:rPr lang="ru-RU" sz="1600" dirty="0" err="1">
                <a:latin typeface="Calibri"/>
                <a:ea typeface="Calibri"/>
                <a:cs typeface="Times New Roman"/>
              </a:rPr>
              <a:t>софинансирование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не менее 25 % от размера расходов, предусмотренных на реализацию проекта.</a:t>
            </a:r>
            <a:endParaRPr lang="ru-RU" sz="1600" dirty="0"/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9868D-9D8E-4413-911C-4E180A0C9A00}"/>
              </a:ext>
            </a:extLst>
          </p:cNvPr>
          <p:cNvSpPr txBox="1"/>
          <p:nvPr/>
        </p:nvSpPr>
        <p:spPr>
          <a:xfrm>
            <a:off x="210842" y="6438879"/>
            <a:ext cx="9742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* Грантовая поддержка предоставляется Министерством экономики Республики Татарстан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2891143" y="1302170"/>
            <a:ext cx="565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-5" dirty="0">
                <a:solidFill>
                  <a:srgbClr val="1D1D1B"/>
                </a:solidFill>
              </a:rPr>
              <a:t>Сервис «Производственная кооперация и сбыт» на Цифровой платформе МСП </a:t>
            </a:r>
          </a:p>
        </p:txBody>
      </p:sp>
      <p:grpSp>
        <p:nvGrpSpPr>
          <p:cNvPr id="14" name="Группа 13"/>
          <p:cNvGrpSpPr/>
          <p:nvPr/>
        </p:nvGrpSpPr>
        <p:grpSpPr bwMode="auto">
          <a:xfrm>
            <a:off x="2968631" y="964273"/>
            <a:ext cx="5659821" cy="1119280"/>
            <a:chOff x="-7065963" y="3416693"/>
            <a:chExt cx="5659821" cy="1119280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17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8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8</a:t>
            </a:r>
            <a:endParaRPr lang="ru-RU" sz="2000" dirty="0">
              <a:latin typeface="Arial Black"/>
            </a:endParaRPr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932367" y="244747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51042" y="288042"/>
            <a:ext cx="12099544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СЕРВИС «ПРОИЗВОДСТВЕННАЯ КООПЕРАЦИЯ И СБЫТ» НА ЦИФРОВОЙ ПЛАТФОРМЕ </a:t>
            </a:r>
            <a:r>
              <a:rPr kumimoji="0" lang="ru-RU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МСП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487D3E-5A6A-D3EE-D340-C94E96EF164E}"/>
              </a:ext>
            </a:extLst>
          </p:cNvPr>
          <p:cNvSpPr txBox="1"/>
          <p:nvPr/>
        </p:nvSpPr>
        <p:spPr>
          <a:xfrm>
            <a:off x="2855640" y="3059841"/>
            <a:ext cx="5904656" cy="150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eaLnBrk="0" fontAlgn="base" hangingPunct="0">
              <a:spcBef>
                <a:spcPct val="0"/>
              </a:spcBef>
              <a:defRPr/>
            </a:pPr>
            <a:r>
              <a:rPr lang="ru-RU" sz="1800" b="1" dirty="0">
                <a:effectLst/>
                <a:ea typeface="Calibri" panose="020F0502020204030204" pitchFamily="34" charset="0"/>
              </a:rPr>
              <a:t>«Реестр промышленных компаний» - 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открытая база поставщиков сегмента МСП со всей России. Более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24 000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</a:t>
            </a:r>
            <a:r>
              <a:rPr lang="ru-RU" dirty="0">
                <a:cs typeface="Times New Roman" panose="02020603050405020304" pitchFamily="18" charset="0"/>
              </a:rPr>
              <a:t>которые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уже состоят в Реестре и открыты для запросов от заказчиков.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ea typeface="Calibri" panose="020F0502020204030204" pitchFamily="34" charset="0"/>
              </a:rPr>
              <a:t> </a:t>
            </a:r>
            <a:endParaRPr kumimoji="0" lang="ru-RU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DC8FC-CB06-4097-1982-E513E495AF5A}"/>
              </a:ext>
            </a:extLst>
          </p:cNvPr>
          <p:cNvSpPr txBox="1"/>
          <p:nvPr/>
        </p:nvSpPr>
        <p:spPr>
          <a:xfrm>
            <a:off x="932367" y="2172960"/>
            <a:ext cx="10829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Сервис 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объединяет отечественных поставщиков и заказчиков в условиях необходимости импортозамещения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 Сервис, предоставляется пользователям </a:t>
            </a:r>
            <a:r>
              <a:rPr lang="ru-RU" b="1" i="0" dirty="0">
                <a:solidFill>
                  <a:srgbClr val="000000"/>
                </a:solidFill>
                <a:effectLst/>
              </a:rPr>
              <a:t>бесплатно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и содержит несколько модулей: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7C733-EB07-0C45-A978-35F8D190F47D}"/>
              </a:ext>
            </a:extLst>
          </p:cNvPr>
          <p:cNvSpPr txBox="1"/>
          <p:nvPr/>
        </p:nvSpPr>
        <p:spPr>
          <a:xfrm>
            <a:off x="2847741" y="4566027"/>
            <a:ext cx="59125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М</a:t>
            </a:r>
            <a:r>
              <a:rPr lang="ru-RU" sz="1800" dirty="0">
                <a:effectLst/>
                <a:ea typeface="Calibri" panose="020F0502020204030204" pitchFamily="34" charset="0"/>
              </a:rPr>
              <a:t>одуль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«Стать поставщиком ритейлеров и производителей» - </a:t>
            </a:r>
            <a:r>
              <a:rPr lang="ru-RU" sz="1800" dirty="0">
                <a:effectLst/>
                <a:ea typeface="Calibri" panose="020F0502020204030204" pitchFamily="34" charset="0"/>
              </a:rPr>
              <a:t>модуль содержит актуальную информацию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о более чем 6 000 запросов торговых сетей и крупных производственных компаний из России и из-за рубежа </a:t>
            </a:r>
            <a:r>
              <a:rPr lang="ru-RU" sz="1800" dirty="0">
                <a:effectLst/>
                <a:ea typeface="Calibri" panose="020F0502020204030204" pitchFamily="34" charset="0"/>
              </a:rPr>
              <a:t>на покупку комплектующих, сырья, компонентов и другой промышленной продукции, а также непродовольственных товаров. 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DEF5822-EAFB-ADA7-20D4-0CFB38F61829}"/>
              </a:ext>
            </a:extLst>
          </p:cNvPr>
          <p:cNvSpPr/>
          <p:nvPr/>
        </p:nvSpPr>
        <p:spPr bwMode="auto">
          <a:xfrm>
            <a:off x="2499891" y="3059841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1</a:t>
            </a:r>
            <a:endParaRPr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7F2A6A0-7894-A9EF-1F77-477631BD413A}"/>
              </a:ext>
            </a:extLst>
          </p:cNvPr>
          <p:cNvSpPr/>
          <p:nvPr/>
        </p:nvSpPr>
        <p:spPr bwMode="auto">
          <a:xfrm>
            <a:off x="2499891" y="4620074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2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3303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865296" y="148992"/>
            <a:ext cx="6248249" cy="5842929"/>
            <a:chOff x="5865296" y="148992"/>
            <a:chExt cx="6248249" cy="5842929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МИКРОФИНАНСОВЫЙ ПРОДУКТ</a:t>
              </a:r>
              <a:endParaRPr/>
            </a:p>
            <a:p>
              <a:pPr algn="ctr">
                <a:defRPr/>
              </a:pPr>
              <a:r>
                <a:rPr lang="ru-RU" sz="2800" b="1">
                  <a:solidFill>
                    <a:srgbClr val="562212"/>
                  </a:solidFill>
                </a:rPr>
                <a:t>«СОДЕЙСТВИЕ 2023»</a:t>
              </a:r>
              <a:endParaRPr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5809633" cy="3358583"/>
              <a:chOff x="5948252" y="1540160"/>
              <a:chExt cx="5809633" cy="3358583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/>
                  <a:t>от </a:t>
                </a:r>
                <a:r>
                  <a:rPr lang="ru-RU" b="1">
                    <a:solidFill>
                      <a:srgbClr val="C00000"/>
                    </a:solidFill>
                  </a:rPr>
                  <a:t>300 тысяч </a:t>
                </a:r>
                <a:endParaRPr/>
              </a:p>
              <a:p>
                <a:pPr>
                  <a:defRPr/>
                </a:pPr>
                <a:r>
                  <a:rPr lang="ru-RU"/>
                  <a:t>до </a:t>
                </a:r>
                <a:r>
                  <a:rPr lang="ru-RU" b="1">
                    <a:solidFill>
                      <a:srgbClr val="C00000"/>
                    </a:solidFill>
                  </a:rPr>
                  <a:t>5 млн </a:t>
                </a:r>
                <a:r>
                  <a:rPr lang="ru-RU"/>
                  <a:t>рублей</a:t>
                </a:r>
                <a:endParaRPr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/>
                  <a:t>от </a:t>
                </a:r>
                <a:r>
                  <a:rPr lang="ru-RU" b="1">
                    <a:solidFill>
                      <a:srgbClr val="C00000"/>
                    </a:solidFill>
                  </a:rPr>
                  <a:t>3</a:t>
                </a:r>
                <a:r>
                  <a:rPr lang="ru-RU" b="1"/>
                  <a:t> </a:t>
                </a:r>
                <a:r>
                  <a:rPr lang="ru-RU"/>
                  <a:t>до </a:t>
                </a:r>
                <a:r>
                  <a:rPr lang="ru-RU" b="1">
                    <a:solidFill>
                      <a:srgbClr val="C00000"/>
                    </a:solidFill>
                  </a:rPr>
                  <a:t>36</a:t>
                </a:r>
                <a:r>
                  <a:rPr lang="ru-RU"/>
                  <a:t> месяцев</a:t>
                </a:r>
                <a:endParaRPr/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7636549" y="3144417"/>
                <a:ext cx="4121336" cy="175432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C00000"/>
                    </a:solidFill>
                  </a:rPr>
                  <a:t>- </a:t>
                </a:r>
                <a:r>
                  <a:rPr lang="ru-RU" b="1">
                    <a:solidFill>
                      <a:srgbClr val="C00000"/>
                    </a:solidFill>
                  </a:rPr>
                  <a:t>до 5,5 % годовых;</a:t>
                </a:r>
                <a:endParaRPr lang="en-US" b="1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en-US" b="1">
                    <a:solidFill>
                      <a:srgbClr val="E04D39"/>
                    </a:solidFill>
                  </a:rPr>
                  <a:t>- </a:t>
                </a:r>
                <a:r>
                  <a:rPr lang="ru-RU" b="1">
                    <a:solidFill>
                      <a:srgbClr val="E04D39"/>
                    </a:solidFill>
                  </a:rPr>
                  <a:t>для резидентов моногородов </a:t>
                </a:r>
                <a:r>
                  <a:rPr lang="ru-RU"/>
                  <a:t>при наличии залогового обеспечения </a:t>
                </a:r>
                <a:endParaRPr/>
              </a:p>
              <a:p>
                <a:pPr>
                  <a:defRPr/>
                </a:pPr>
                <a:r>
                  <a:rPr lang="ru-RU"/>
                  <a:t>и (или)</a:t>
                </a:r>
                <a:r>
                  <a:rPr lang="en-US"/>
                  <a:t> </a:t>
                </a:r>
                <a:r>
                  <a:rPr lang="ru-RU"/>
                  <a:t>поручительства </a:t>
                </a:r>
                <a:endParaRPr lang="en-US"/>
              </a:p>
              <a:p>
                <a:pPr>
                  <a:defRPr/>
                </a:pPr>
                <a:r>
                  <a:rPr lang="ru-RU"/>
                  <a:t>Гарантийного Фонда РТ</a:t>
                </a:r>
                <a:r>
                  <a:rPr lang="en-US"/>
                  <a:t> –</a:t>
                </a:r>
                <a:endParaRPr/>
              </a:p>
              <a:p>
                <a:pPr>
                  <a:defRPr/>
                </a:pPr>
                <a:r>
                  <a:rPr lang="ru-RU" b="1">
                    <a:solidFill>
                      <a:srgbClr val="E04D39"/>
                    </a:solidFill>
                  </a:rPr>
                  <a:t>1/2 ключевой ставки Банка России</a:t>
                </a:r>
                <a:endParaRPr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СУММА</a:t>
                </a:r>
                <a:endParaRPr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СРОК</a:t>
                </a:r>
                <a:endParaRPr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СТАВКА</a:t>
                </a:r>
                <a:endParaRPr/>
              </a:p>
            </p:txBody>
          </p:sp>
        </p:grpSp>
        <p:grpSp>
          <p:nvGrpSpPr>
            <p:cNvPr id="7" name="Группа 6"/>
            <p:cNvGrpSpPr/>
            <p:nvPr/>
          </p:nvGrpSpPr>
          <p:grpSpPr bwMode="auto">
            <a:xfrm>
              <a:off x="5948252" y="148992"/>
              <a:ext cx="5190340" cy="1113615"/>
              <a:chOff x="5948252" y="148992"/>
              <a:chExt cx="4370827" cy="1113615"/>
            </a:xfrm>
          </p:grpSpPr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5948252" y="426545"/>
                <a:ext cx="4370827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Скругленный прямоугольник 14"/>
              <p:cNvSpPr/>
              <p:nvPr/>
            </p:nvSpPr>
            <p:spPr bwMode="auto">
              <a:xfrm>
                <a:off x="8582902" y="163010"/>
                <a:ext cx="1487112" cy="391370"/>
              </a:xfrm>
              <a:prstGeom prst="flowChartAlternateProcess">
                <a:avLst/>
              </a:prstGeom>
              <a:solidFill>
                <a:srgbClr val="EB5C32"/>
              </a:solidFill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3" name="Прямоугольник 1"/>
              <p:cNvSpPr/>
              <p:nvPr/>
            </p:nvSpPr>
            <p:spPr bwMode="auto">
              <a:xfrm>
                <a:off x="8476936" y="148992"/>
                <a:ext cx="1817571" cy="408623"/>
              </a:xfrm>
              <a:prstGeom prst="flowChartAlternateProcess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МОИ СУБСИДИИ</a:t>
                </a:r>
                <a:endParaRPr/>
              </a:p>
            </p:txBody>
          </p:sp>
        </p:grp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2704" y="2994052"/>
            <a:ext cx="2708919" cy="386394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3251237" y="1791548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УМНИК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  500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тыс.рублей</a:t>
            </a:r>
            <a:endParaRPr lang="ru-RU" sz="2000" b="1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28" name="Кольцо 27"/>
          <p:cNvSpPr/>
          <p:nvPr/>
        </p:nvSpPr>
        <p:spPr bwMode="auto">
          <a:xfrm>
            <a:off x="2788957" y="1862065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2745106" y="5589240"/>
            <a:ext cx="8748976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2279576" y="986995"/>
            <a:ext cx="11566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</a:t>
            </a:r>
            <a:r>
              <a:rPr lang="ru-RU" sz="2200" b="1" dirty="0">
                <a:solidFill>
                  <a:srgbClr val="562212"/>
                </a:solidFill>
              </a:rPr>
              <a:t>Основные программы Фонда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727106" y="929198"/>
            <a:ext cx="4392488" cy="61870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2711623" y="6014673"/>
            <a:ext cx="904204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Итоги 2022: поддержано 230 проектов на сумму более  1 млрд </a:t>
            </a:r>
            <a:r>
              <a:rPr lang="ru-RU" sz="1500" b="1" i="1" dirty="0" err="1">
                <a:solidFill>
                  <a:srgbClr val="717171"/>
                </a:solidFill>
              </a:rPr>
              <a:t>руб</a:t>
            </a:r>
            <a:r>
              <a:rPr lang="ru-RU" sz="1500" b="1" i="1" dirty="0">
                <a:solidFill>
                  <a:srgbClr val="717171"/>
                </a:solidFill>
              </a:rPr>
              <a:t>  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sp>
        <p:nvSpPr>
          <p:cNvPr id="2" name="Кольцо 27">
            <a:extLst>
              <a:ext uri="{FF2B5EF4-FFF2-40B4-BE49-F238E27FC236}">
                <a16:creationId xmlns:a16="http://schemas.microsoft.com/office/drawing/2014/main" id="{6A0C8870-55F9-F142-4524-A1EF5986E4B2}"/>
              </a:ext>
            </a:extLst>
          </p:cNvPr>
          <p:cNvSpPr/>
          <p:nvPr/>
        </p:nvSpPr>
        <p:spPr bwMode="auto">
          <a:xfrm>
            <a:off x="2788957" y="2343105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F0A9DA-13F3-0A39-8071-373A1F0751AB}"/>
              </a:ext>
            </a:extLst>
          </p:cNvPr>
          <p:cNvSpPr/>
          <p:nvPr/>
        </p:nvSpPr>
        <p:spPr bwMode="auto">
          <a:xfrm>
            <a:off x="3251238" y="2281830"/>
            <a:ext cx="7051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Студенческий стартап     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1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5" name="Кольцо 27">
            <a:extLst>
              <a:ext uri="{FF2B5EF4-FFF2-40B4-BE49-F238E27FC236}">
                <a16:creationId xmlns:a16="http://schemas.microsoft.com/office/drawing/2014/main" id="{934142D2-80AC-BDCB-84EF-FA67A3C8C182}"/>
              </a:ext>
            </a:extLst>
          </p:cNvPr>
          <p:cNvSpPr/>
          <p:nvPr/>
        </p:nvSpPr>
        <p:spPr bwMode="auto">
          <a:xfrm>
            <a:off x="2779627" y="2860139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C223DF-3FC5-1533-54E9-B5D887D29A0A}"/>
              </a:ext>
            </a:extLst>
          </p:cNvPr>
          <p:cNvSpPr/>
          <p:nvPr/>
        </p:nvSpPr>
        <p:spPr bwMode="auto">
          <a:xfrm>
            <a:off x="3251238" y="2801172"/>
            <a:ext cx="7051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СТАРТ-1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 до 4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7" name="Кольцо 27">
            <a:extLst>
              <a:ext uri="{FF2B5EF4-FFF2-40B4-BE49-F238E27FC236}">
                <a16:creationId xmlns:a16="http://schemas.microsoft.com/office/drawing/2014/main" id="{356157EA-467C-7A0F-6846-CC793FA03E7F}"/>
              </a:ext>
            </a:extLst>
          </p:cNvPr>
          <p:cNvSpPr/>
          <p:nvPr/>
        </p:nvSpPr>
        <p:spPr bwMode="auto">
          <a:xfrm>
            <a:off x="2792444" y="3292821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F09549-880C-8D52-9037-173B9280B8C9}"/>
              </a:ext>
            </a:extLst>
          </p:cNvPr>
          <p:cNvSpPr/>
          <p:nvPr/>
        </p:nvSpPr>
        <p:spPr bwMode="auto">
          <a:xfrm>
            <a:off x="3287688" y="3363845"/>
            <a:ext cx="884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СТАРТ-2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до 8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13" name="Кольцо 27">
            <a:extLst>
              <a:ext uri="{FF2B5EF4-FFF2-40B4-BE49-F238E27FC236}">
                <a16:creationId xmlns:a16="http://schemas.microsoft.com/office/drawing/2014/main" id="{5F0947CE-37E5-BF83-13E0-29C53B4B9B77}"/>
              </a:ext>
            </a:extLst>
          </p:cNvPr>
          <p:cNvSpPr/>
          <p:nvPr/>
        </p:nvSpPr>
        <p:spPr bwMode="auto">
          <a:xfrm>
            <a:off x="2779625" y="3851973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47DA004-538B-7C07-AE65-F6F411204482}"/>
              </a:ext>
            </a:extLst>
          </p:cNvPr>
          <p:cNvSpPr/>
          <p:nvPr/>
        </p:nvSpPr>
        <p:spPr bwMode="auto">
          <a:xfrm>
            <a:off x="3287688" y="3821140"/>
            <a:ext cx="5052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Бизнес-старт  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до 12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15" name="Кольцо 27">
            <a:extLst>
              <a:ext uri="{FF2B5EF4-FFF2-40B4-BE49-F238E27FC236}">
                <a16:creationId xmlns:a16="http://schemas.microsoft.com/office/drawing/2014/main" id="{157A30C3-2EE7-6C9D-8217-5889C59E6FFF}"/>
              </a:ext>
            </a:extLst>
          </p:cNvPr>
          <p:cNvSpPr/>
          <p:nvPr/>
        </p:nvSpPr>
        <p:spPr bwMode="auto">
          <a:xfrm>
            <a:off x="2788957" y="4330107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59D8FFC-EDAC-74A6-C2BB-91489480406F}"/>
              </a:ext>
            </a:extLst>
          </p:cNvPr>
          <p:cNvSpPr/>
          <p:nvPr/>
        </p:nvSpPr>
        <p:spPr bwMode="auto">
          <a:xfrm>
            <a:off x="3269462" y="4334922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Развитие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до 20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0DD07C85-02EA-C22A-7715-1360CFCE77ED}"/>
              </a:ext>
            </a:extLst>
          </p:cNvPr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23BAEC-131D-09AA-216F-748601FA87A6}"/>
              </a:ext>
            </a:extLst>
          </p:cNvPr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 Black"/>
              </a:rPr>
              <a:t>8</a:t>
            </a:r>
            <a:endParaRPr lang="ru-RU" sz="2000" dirty="0">
              <a:latin typeface="Arial Black"/>
            </a:endParaRPr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1281DD83-F83E-488D-55C9-BB3A94CCD7CF}"/>
              </a:ext>
            </a:extLst>
          </p:cNvPr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F3577D-913A-DE6A-E0DA-E1431375EC34}"/>
              </a:ext>
            </a:extLst>
          </p:cNvPr>
          <p:cNvSpPr/>
          <p:nvPr/>
        </p:nvSpPr>
        <p:spPr bwMode="auto">
          <a:xfrm>
            <a:off x="1919536" y="277948"/>
            <a:ext cx="8658139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Программы поддержки фонда содействия инновациям</a:t>
            </a:r>
          </a:p>
        </p:txBody>
      </p:sp>
      <p:sp>
        <p:nvSpPr>
          <p:cNvPr id="17" name="Кольцо 27">
            <a:extLst>
              <a:ext uri="{FF2B5EF4-FFF2-40B4-BE49-F238E27FC236}">
                <a16:creationId xmlns:a16="http://schemas.microsoft.com/office/drawing/2014/main" id="{FAE0894C-3243-4910-9D22-10698728E6CF}"/>
              </a:ext>
            </a:extLst>
          </p:cNvPr>
          <p:cNvSpPr/>
          <p:nvPr/>
        </p:nvSpPr>
        <p:spPr bwMode="auto">
          <a:xfrm>
            <a:off x="2779626" y="4838833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D850734-E56D-DE02-F194-C60DF3164AF5}"/>
              </a:ext>
            </a:extLst>
          </p:cNvPr>
          <p:cNvSpPr/>
          <p:nvPr/>
        </p:nvSpPr>
        <p:spPr bwMode="auto">
          <a:xfrm>
            <a:off x="3269462" y="4812153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Коммерциализация 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до 30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70931A-E7B2-29AD-43B1-827DC082B268}"/>
              </a:ext>
            </a:extLst>
          </p:cNvPr>
          <p:cNvSpPr txBox="1"/>
          <p:nvPr/>
        </p:nvSpPr>
        <p:spPr>
          <a:xfrm>
            <a:off x="10109125" y="4842931"/>
            <a:ext cx="6923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fasie.ru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65BC9A-9CA9-0F73-FD2E-987BCFD6D23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090901" y="3818148"/>
            <a:ext cx="1053199" cy="10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27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36706" y="3428999"/>
            <a:ext cx="366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500</a:t>
            </a:r>
            <a:r>
              <a:rPr lang="ru-RU" dirty="0"/>
              <a:t> тыс. рублей на НИР</a:t>
            </a:r>
          </a:p>
          <a:p>
            <a:pPr>
              <a:defRPr/>
            </a:pPr>
            <a:r>
              <a:rPr lang="ru-RU" dirty="0"/>
              <a:t> Софинансирование 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dirty="0"/>
              <a:t> требуется 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61890" y="415113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12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5332" y="4725144"/>
            <a:ext cx="3166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Выполнен НИР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Создана интеллектуальная   собственность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Разработан бизнес-план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524365" y="491196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767380" y="1348532"/>
            <a:ext cx="4754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Поддержка реализации коммерчески ориентированных научно-технических проектов молодых ученых (студенты, аспиранты, сотрудники НИИ, промышленных предприятий в возрасте от 18 до 30 лет (на момент подачи заявки)</a:t>
            </a:r>
            <a:endParaRPr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02669" y="305003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32719" y="512469"/>
            <a:ext cx="5190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Программа </a:t>
            </a: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800" b="1" dirty="0">
                <a:solidFill>
                  <a:srgbClr val="562212"/>
                </a:solidFill>
                <a:latin typeface="+mj-lt"/>
              </a:rPr>
              <a:t>УМНИК</a:t>
            </a:r>
            <a:r>
              <a:rPr lang="ru-RU" sz="2800" b="1" dirty="0">
                <a:solidFill>
                  <a:srgbClr val="562212"/>
                </a:solidFill>
              </a:rPr>
              <a:t>»</a:t>
            </a:r>
            <a:endParaRPr b="1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932719" y="509897"/>
            <a:ext cx="4807975" cy="6184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5032273" y="6050739"/>
            <a:ext cx="61310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u="none" strike="noStrike" dirty="0">
                <a:solidFill>
                  <a:srgbClr val="717171"/>
                </a:solidFill>
                <a:effectLst/>
              </a:rPr>
              <a:t>Прием заявок  - до 25.10.2023</a:t>
            </a:r>
          </a:p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https://umnik.fasie.ru/kazan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2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A1D99320-DC55-B599-9CAD-241283CC961F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08" y="4854969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0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258484" y="3428999"/>
            <a:ext cx="374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2</a:t>
            </a:r>
            <a:r>
              <a:rPr lang="ru-RU" dirty="0"/>
              <a:t> млн. рублей на команду. </a:t>
            </a:r>
          </a:p>
          <a:p>
            <a:pPr>
              <a:defRPr/>
            </a:pPr>
            <a:r>
              <a:rPr lang="ru-RU" dirty="0"/>
              <a:t>Софинансирование 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dirty="0"/>
              <a:t> требуется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61890" y="415113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12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5332" y="4725144"/>
            <a:ext cx="3645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Сформирован научно-технический задел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Создана интеллектуальная   собственность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524365" y="491196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667033" y="1226757"/>
            <a:ext cx="5089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Поддержка проектных команд из молодых ученых и специалистов, реализующих проект в области создания новых изделий электронной компонентной базы и электронной (радиоэлектронной) продукции на базе Центров коллективного проектирования высокотехнологичных, профильных научных или образовательных организаций, Междисциплинарные проектные команды от 3 до 4 человек в возрасте от 18 до 35 лет (на момент подачи заявки)</a:t>
            </a:r>
            <a:endParaRPr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5865820" y="3284984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3863752" y="51246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Программа</a:t>
            </a:r>
            <a:r>
              <a:rPr lang="ru-RU" b="1" dirty="0">
                <a:solidFill>
                  <a:srgbClr val="562212"/>
                </a:solidFill>
              </a:rPr>
              <a:t> </a:t>
            </a: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000" b="1" dirty="0">
                <a:solidFill>
                  <a:srgbClr val="562212"/>
                </a:solidFill>
              </a:rPr>
              <a:t>УМНИК-Проектная команда ЭЛЕКТРОНИКА»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67808" y="498348"/>
            <a:ext cx="7488831" cy="6184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5036343" y="6160460"/>
            <a:ext cx="61310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Начало п</a:t>
            </a:r>
            <a:r>
              <a:rPr lang="ru-RU" sz="1500" b="1" i="1" u="none" strike="noStrike" dirty="0">
                <a:solidFill>
                  <a:srgbClr val="717171"/>
                </a:solidFill>
                <a:effectLst/>
              </a:rPr>
              <a:t>риема заявок  - август 2023 года</a:t>
            </a:r>
          </a:p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https://umnik.fasie.ru/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05" y="4939837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7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258484" y="3428999"/>
            <a:ext cx="374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4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Софинансирование 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dirty="0"/>
              <a:t> требуется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61890" y="415113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12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06908" y="4644258"/>
            <a:ext cx="3645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 прототип или опытный образец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Создана интеллектуальная собственность (права оформлены на предприятие)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524365" y="491196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829500"/>
            <a:ext cx="54278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Создание новых и поддержка существующих МИП, находящихся на начальной стадии развития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Физические лица и МИП согласно №209-ФЗ</a:t>
            </a:r>
            <a:endParaRPr dirty="0"/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59351" y="278092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6290686" y="921952"/>
            <a:ext cx="4773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latin typeface="+mj-lt"/>
              </a:rPr>
              <a:t>             Программа</a:t>
            </a:r>
            <a:r>
              <a:rPr lang="ru-RU" b="1" dirty="0">
                <a:solidFill>
                  <a:srgbClr val="562212"/>
                </a:solidFill>
                <a:latin typeface="+mj-lt"/>
              </a:rPr>
              <a:t>     </a:t>
            </a:r>
            <a:r>
              <a:rPr lang="ru-RU" sz="2800" b="1" dirty="0">
                <a:solidFill>
                  <a:srgbClr val="562212"/>
                </a:solidFill>
                <a:latin typeface="+mj-lt"/>
              </a:rPr>
              <a:t>«СТАРТ - 1</a:t>
            </a:r>
            <a:r>
              <a:rPr lang="ru-RU" sz="2000" b="1" dirty="0">
                <a:solidFill>
                  <a:srgbClr val="562212"/>
                </a:solidFill>
                <a:latin typeface="+mj-lt"/>
              </a:rPr>
              <a:t>»</a:t>
            </a:r>
          </a:p>
          <a:p>
            <a:pPr>
              <a:defRPr/>
            </a:pPr>
            <a:endParaRPr sz="2000" dirty="0">
              <a:latin typeface="+mj-lt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447307" y="852628"/>
            <a:ext cx="4773271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5036343" y="6160460"/>
            <a:ext cx="61310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Начало п</a:t>
            </a:r>
            <a:r>
              <a:rPr lang="ru-RU" sz="1500" b="1" i="1" u="none" strike="noStrike" dirty="0">
                <a:solidFill>
                  <a:srgbClr val="717171"/>
                </a:solidFill>
                <a:effectLst/>
              </a:rPr>
              <a:t>риема заявок  - август 2023 года </a:t>
            </a:r>
          </a:p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05" y="4939837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27">
            <a:extLst>
              <a:ext uri="{FF2B5EF4-FFF2-40B4-BE49-F238E27FC236}">
                <a16:creationId xmlns:a16="http://schemas.microsoft.com/office/drawing/2014/main" id="{CC926E41-8E14-78F0-7CBB-A32DE3341C3B}"/>
              </a:ext>
            </a:extLst>
          </p:cNvPr>
          <p:cNvSpPr/>
          <p:nvPr/>
        </p:nvSpPr>
        <p:spPr bwMode="auto">
          <a:xfrm>
            <a:off x="6132013" y="1941910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49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06625" y="3084657"/>
            <a:ext cx="374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8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 Софинансирование не менее 15% от суммы гранта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28248" y="4011637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12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28248" y="4380969"/>
            <a:ext cx="3742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Завершен НИОКР и начата коммерциализация продукции,</a:t>
            </a:r>
          </a:p>
          <a:p>
            <a:pPr>
              <a:defRPr/>
            </a:pPr>
            <a:r>
              <a:rPr lang="ru-RU" dirty="0"/>
              <a:t>      услуги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Создана интеллектуальная собственность (права оформлены на предприятие)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 сайт предприятия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3286793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800508" y="3987328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97516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809388" y="3987122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576817" y="4513155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403226"/>
            <a:ext cx="50892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Разработка и освоение производства новой продукции/технологии/услуги с использованием результатов собственных научно-технических исследований, имеющих значительный потенциал коммерциализации</a:t>
            </a:r>
          </a:p>
          <a:p>
            <a:pPr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lang="ru-RU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78819" y="2996952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715227" y="493487"/>
            <a:ext cx="4773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Программа</a:t>
            </a:r>
            <a:r>
              <a:rPr lang="ru-RU" b="1" dirty="0">
                <a:solidFill>
                  <a:srgbClr val="562212"/>
                </a:solidFill>
              </a:rPr>
              <a:t> </a:t>
            </a:r>
            <a:r>
              <a:rPr lang="ru-RU" sz="2800" b="1" dirty="0">
                <a:solidFill>
                  <a:srgbClr val="562212"/>
                </a:solidFill>
              </a:rPr>
              <a:t>«СТАРТ - 2</a:t>
            </a:r>
            <a:r>
              <a:rPr lang="ru-RU" sz="2000" b="1" dirty="0">
                <a:solidFill>
                  <a:srgbClr val="562212"/>
                </a:solidFill>
              </a:rPr>
              <a:t>»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871848" y="424163"/>
            <a:ext cx="4773271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4807974" y="6309431"/>
            <a:ext cx="61310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Начало п</a:t>
            </a:r>
            <a:r>
              <a:rPr lang="ru-RU" sz="1500" b="1" i="1" u="none" strike="noStrike" dirty="0">
                <a:solidFill>
                  <a:srgbClr val="717171"/>
                </a:solidFill>
                <a:effectLst/>
              </a:rPr>
              <a:t>риема заявок  - август 2023 года </a:t>
            </a:r>
          </a:p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31" y="4543682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72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2704" y="2994052"/>
            <a:ext cx="2708919" cy="386394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3153752" y="1329409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Н1. Цифровые технологии</a:t>
            </a:r>
          </a:p>
        </p:txBody>
      </p:sp>
      <p:sp>
        <p:nvSpPr>
          <p:cNvPr id="28" name="Кольцо 27"/>
          <p:cNvSpPr/>
          <p:nvPr/>
        </p:nvSpPr>
        <p:spPr bwMode="auto">
          <a:xfrm>
            <a:off x="2814592" y="1367296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2963648" y="4077072"/>
            <a:ext cx="8748976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189564" y="352327"/>
            <a:ext cx="11566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</a:t>
            </a:r>
            <a:r>
              <a:rPr lang="ru-RU" sz="2200" b="1" dirty="0">
                <a:solidFill>
                  <a:srgbClr val="562212"/>
                </a:solidFill>
              </a:rPr>
              <a:t>Направления конкурсного отбора по программам «УМНИК», «СТАРТ-1», «СТАРТ-2»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78376" y="352327"/>
            <a:ext cx="11177484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2835958" y="4170604"/>
            <a:ext cx="90420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Перечень </a:t>
            </a:r>
            <a:r>
              <a:rPr lang="ru-RU" sz="1500" b="1" i="1" dirty="0" err="1">
                <a:solidFill>
                  <a:srgbClr val="717171"/>
                </a:solidFill>
              </a:rPr>
              <a:t>поднаправлений</a:t>
            </a:r>
            <a:r>
              <a:rPr lang="ru-RU" sz="1500" b="1" i="1" dirty="0">
                <a:solidFill>
                  <a:srgbClr val="717171"/>
                </a:solidFill>
              </a:rPr>
              <a:t> в разрезе каждого направления представлен </a:t>
            </a:r>
          </a:p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 ссылке: http://fasie.ru/programs/programma-start/#documentu </a:t>
            </a:r>
          </a:p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 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sp>
        <p:nvSpPr>
          <p:cNvPr id="2" name="Кольцо 27">
            <a:extLst>
              <a:ext uri="{FF2B5EF4-FFF2-40B4-BE49-F238E27FC236}">
                <a16:creationId xmlns:a16="http://schemas.microsoft.com/office/drawing/2014/main" id="{6A0C8870-55F9-F142-4524-A1EF5986E4B2}"/>
              </a:ext>
            </a:extLst>
          </p:cNvPr>
          <p:cNvSpPr/>
          <p:nvPr/>
        </p:nvSpPr>
        <p:spPr bwMode="auto">
          <a:xfrm>
            <a:off x="2814592" y="1782055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F0A9DA-13F3-0A39-8071-373A1F0751AB}"/>
              </a:ext>
            </a:extLst>
          </p:cNvPr>
          <p:cNvSpPr/>
          <p:nvPr/>
        </p:nvSpPr>
        <p:spPr bwMode="auto">
          <a:xfrm>
            <a:off x="3158890" y="1741109"/>
            <a:ext cx="7051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Н2. Медицина и технологии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здоровьесбережения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5" name="Кольцо 27">
            <a:extLst>
              <a:ext uri="{FF2B5EF4-FFF2-40B4-BE49-F238E27FC236}">
                <a16:creationId xmlns:a16="http://schemas.microsoft.com/office/drawing/2014/main" id="{934142D2-80AC-BDCB-84EF-FA67A3C8C182}"/>
              </a:ext>
            </a:extLst>
          </p:cNvPr>
          <p:cNvSpPr/>
          <p:nvPr/>
        </p:nvSpPr>
        <p:spPr bwMode="auto">
          <a:xfrm>
            <a:off x="2814593" y="2236724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C223DF-3FC5-1533-54E9-B5D887D29A0A}"/>
              </a:ext>
            </a:extLst>
          </p:cNvPr>
          <p:cNvSpPr/>
          <p:nvPr/>
        </p:nvSpPr>
        <p:spPr bwMode="auto">
          <a:xfrm>
            <a:off x="3158890" y="2232108"/>
            <a:ext cx="7051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Н3. Новые материалы и химические технологии</a:t>
            </a:r>
          </a:p>
        </p:txBody>
      </p:sp>
      <p:sp>
        <p:nvSpPr>
          <p:cNvPr id="7" name="Кольцо 27">
            <a:extLst>
              <a:ext uri="{FF2B5EF4-FFF2-40B4-BE49-F238E27FC236}">
                <a16:creationId xmlns:a16="http://schemas.microsoft.com/office/drawing/2014/main" id="{356157EA-467C-7A0F-6846-CC793FA03E7F}"/>
              </a:ext>
            </a:extLst>
          </p:cNvPr>
          <p:cNvSpPr/>
          <p:nvPr/>
        </p:nvSpPr>
        <p:spPr bwMode="auto">
          <a:xfrm>
            <a:off x="2814594" y="2722342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F09549-880C-8D52-9037-173B9280B8C9}"/>
              </a:ext>
            </a:extLst>
          </p:cNvPr>
          <p:cNvSpPr/>
          <p:nvPr/>
        </p:nvSpPr>
        <p:spPr bwMode="auto">
          <a:xfrm>
            <a:off x="3153752" y="2655398"/>
            <a:ext cx="884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Н4. Новые приборы и интеллектуальные производственные технологии</a:t>
            </a:r>
          </a:p>
        </p:txBody>
      </p:sp>
      <p:sp>
        <p:nvSpPr>
          <p:cNvPr id="13" name="Кольцо 27">
            <a:extLst>
              <a:ext uri="{FF2B5EF4-FFF2-40B4-BE49-F238E27FC236}">
                <a16:creationId xmlns:a16="http://schemas.microsoft.com/office/drawing/2014/main" id="{5F0947CE-37E5-BF83-13E0-29C53B4B9B77}"/>
              </a:ext>
            </a:extLst>
          </p:cNvPr>
          <p:cNvSpPr/>
          <p:nvPr/>
        </p:nvSpPr>
        <p:spPr bwMode="auto">
          <a:xfrm>
            <a:off x="2814830" y="3143160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47DA004-538B-7C07-AE65-F6F411204482}"/>
              </a:ext>
            </a:extLst>
          </p:cNvPr>
          <p:cNvSpPr/>
          <p:nvPr/>
        </p:nvSpPr>
        <p:spPr bwMode="auto">
          <a:xfrm>
            <a:off x="3159702" y="3100843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Н5. Биотехнологии</a:t>
            </a:r>
          </a:p>
        </p:txBody>
      </p:sp>
      <p:sp>
        <p:nvSpPr>
          <p:cNvPr id="15" name="Кольцо 27">
            <a:extLst>
              <a:ext uri="{FF2B5EF4-FFF2-40B4-BE49-F238E27FC236}">
                <a16:creationId xmlns:a16="http://schemas.microsoft.com/office/drawing/2014/main" id="{157A30C3-2EE7-6C9D-8217-5889C59E6FFF}"/>
              </a:ext>
            </a:extLst>
          </p:cNvPr>
          <p:cNvSpPr/>
          <p:nvPr/>
        </p:nvSpPr>
        <p:spPr bwMode="auto">
          <a:xfrm>
            <a:off x="2814592" y="3566239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59D8FFC-EDAC-74A6-C2BB-91489480406F}"/>
              </a:ext>
            </a:extLst>
          </p:cNvPr>
          <p:cNvSpPr/>
          <p:nvPr/>
        </p:nvSpPr>
        <p:spPr bwMode="auto">
          <a:xfrm>
            <a:off x="3153751" y="3522823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Н6. Ресурсосберегающая энергетика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15DED06-B232-1A4E-4E7B-5031C62E904F}"/>
              </a:ext>
            </a:extLst>
          </p:cNvPr>
          <p:cNvSpPr/>
          <p:nvPr/>
        </p:nvSpPr>
        <p:spPr bwMode="auto">
          <a:xfrm>
            <a:off x="2814592" y="4820927"/>
            <a:ext cx="8748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     </a:t>
            </a:r>
            <a:r>
              <a:rPr lang="ru-RU" sz="2000" b="1" dirty="0">
                <a:solidFill>
                  <a:srgbClr val="562212"/>
                </a:solidFill>
                <a:cs typeface="Arial"/>
              </a:rPr>
              <a:t>Предпочтения проектам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по импортозамещению зарубежных технологий (продуктов, услуг)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по созданию новой или модернизации существующей радиоэлектронной аппаратуры и приборов, в том числе медицинских, на доступной электронной компонентной базе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в медицинской сфере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011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2195065" y="3810412"/>
            <a:ext cx="41845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до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15</a:t>
            </a:r>
            <a:r>
              <a:rPr lang="ru-RU" sz="1600" dirty="0"/>
              <a:t> млн. рублей на НИОКР (из них 10 </a:t>
            </a:r>
            <a:r>
              <a:rPr lang="ru-RU" sz="1600" dirty="0" err="1"/>
              <a:t>млн.рублей</a:t>
            </a:r>
            <a:r>
              <a:rPr lang="ru-RU" sz="1600" dirty="0"/>
              <a:t> с использованием технологического центра)</a:t>
            </a:r>
          </a:p>
          <a:p>
            <a:pPr>
              <a:defRPr/>
            </a:pPr>
            <a:r>
              <a:rPr lang="ru-RU" sz="1600" dirty="0"/>
              <a:t>Софинансирование </a:t>
            </a:r>
            <a:r>
              <a:rPr lang="ru-RU" sz="1600" b="1" dirty="0">
                <a:solidFill>
                  <a:srgbClr val="FF0000"/>
                </a:solidFill>
              </a:rPr>
              <a:t>НЕ</a:t>
            </a:r>
            <a:r>
              <a:rPr lang="ru-RU" sz="1600" dirty="0"/>
              <a:t> требуется</a:t>
            </a:r>
            <a:endParaRPr sz="16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74510" y="4873572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18 - 24</a:t>
            </a:r>
            <a:r>
              <a:rPr lang="ru-RU" dirty="0"/>
              <a:t> </a:t>
            </a:r>
            <a:r>
              <a:rPr lang="ru-RU" sz="1600" dirty="0"/>
              <a:t>месяца</a:t>
            </a:r>
            <a:endParaRPr sz="16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187424" y="5237930"/>
            <a:ext cx="41726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 экспериментальный образец, проведены испытания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Создана интеллектуальная собственность (права оформлены на предприятие)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54008" y="3925494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22812" y="4815848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721335" y="3918948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81039" y="4873572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22154" y="541613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101950" y="971887"/>
            <a:ext cx="10801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562212"/>
                </a:solidFill>
                <a:cs typeface="Arial"/>
              </a:rPr>
              <a:t>Поддержка МИП на начальной стадии развития, реализующие инновационные проекты в области создания новых изделий электронной компонентной базы (ЭКБ) и электронной (радиоэлектронной) продукции с использованием инфраструктуры современных технологических центров </a:t>
            </a:r>
          </a:p>
          <a:p>
            <a:pPr>
              <a:defRPr/>
            </a:pPr>
            <a:r>
              <a:rPr lang="ru-RU" sz="1600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sz="1600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23392" y="11643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 flipV="1">
            <a:off x="938686" y="2772828"/>
            <a:ext cx="10485906" cy="810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3211006" y="209491"/>
            <a:ext cx="67620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</a:t>
            </a:r>
            <a:r>
              <a:rPr lang="ru-RU" sz="2200" b="1" dirty="0">
                <a:solidFill>
                  <a:srgbClr val="562212"/>
                </a:solidFill>
              </a:rPr>
              <a:t>Программа</a:t>
            </a:r>
            <a:r>
              <a:rPr lang="ru-RU" b="1" dirty="0">
                <a:solidFill>
                  <a:srgbClr val="562212"/>
                </a:solidFill>
              </a:rPr>
              <a:t> </a:t>
            </a: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3000" b="1" dirty="0">
                <a:solidFill>
                  <a:srgbClr val="562212"/>
                </a:solidFill>
              </a:rPr>
              <a:t>ТЕХНОСТАРТ</a:t>
            </a:r>
            <a:r>
              <a:rPr lang="ru-RU" sz="2800" b="1" dirty="0">
                <a:solidFill>
                  <a:srgbClr val="562212"/>
                </a:solidFill>
              </a:rPr>
              <a:t>»</a:t>
            </a:r>
          </a:p>
          <a:p>
            <a:pPr>
              <a:defRPr/>
            </a:pPr>
            <a:endParaRPr sz="2000" dirty="0">
              <a:latin typeface="+mj-lt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567608" y="192912"/>
            <a:ext cx="7344816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623391" y="6347139"/>
            <a:ext cx="7278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1" dirty="0">
                <a:solidFill>
                  <a:srgbClr val="717171"/>
                </a:solidFill>
              </a:rPr>
              <a:t>Начало п</a:t>
            </a:r>
            <a:r>
              <a:rPr lang="ru-RU" sz="1400" b="1" i="1" u="none" strike="noStrike" dirty="0">
                <a:solidFill>
                  <a:srgbClr val="717171"/>
                </a:solidFill>
                <a:effectLst/>
              </a:rPr>
              <a:t>риема заявок  - август 2023 года </a:t>
            </a:r>
          </a:p>
          <a:p>
            <a:pPr algn="l"/>
            <a:r>
              <a:rPr lang="ru-RU" sz="14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400" b="1" i="1" dirty="0">
                <a:solidFill>
                  <a:srgbClr val="717171"/>
                </a:solidFill>
              </a:rPr>
              <a:t>https://online.fasie.ru</a:t>
            </a:r>
            <a:endParaRPr lang="ru-RU" sz="14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26" y="5431943"/>
            <a:ext cx="360000" cy="3385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D3A82-098F-7C9B-B291-D805A57D083E}"/>
              </a:ext>
            </a:extLst>
          </p:cNvPr>
          <p:cNvSpPr txBox="1"/>
          <p:nvPr/>
        </p:nvSpPr>
        <p:spPr bwMode="auto">
          <a:xfrm>
            <a:off x="1065749" y="1984545"/>
            <a:ext cx="10801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1" i="1" dirty="0">
                <a:solidFill>
                  <a:srgbClr val="717171"/>
                </a:solidFill>
              </a:rPr>
              <a:t>Технологические центры: центры коллективного пользования, созданные при поддержке Минобрнауки России (https://ckp-rf.ru/catalog/ckp/), нанотехнологические центры (https://www.rusnano.com/infrastructure/nanocenters), центры коллективного пользования, предоставляющие доступ к САПР изделий электроники </a:t>
            </a:r>
            <a:endParaRPr lang="ru-RU" sz="1200" b="1" i="1" u="none" strike="noStrike" dirty="0">
              <a:solidFill>
                <a:srgbClr val="717171"/>
              </a:solidFill>
              <a:effectLst/>
            </a:endParaRPr>
          </a:p>
        </p:txBody>
      </p:sp>
      <p:sp>
        <p:nvSpPr>
          <p:cNvPr id="7" name="Скругленный прямоугольник 32">
            <a:extLst>
              <a:ext uri="{FF2B5EF4-FFF2-40B4-BE49-F238E27FC236}">
                <a16:creationId xmlns:a16="http://schemas.microsoft.com/office/drawing/2014/main" id="{9019F05B-EA2A-E177-272B-127FA9761944}"/>
              </a:ext>
            </a:extLst>
          </p:cNvPr>
          <p:cNvSpPr/>
          <p:nvPr/>
        </p:nvSpPr>
        <p:spPr bwMode="auto">
          <a:xfrm>
            <a:off x="1847528" y="3013780"/>
            <a:ext cx="3201494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FC2FB5-C049-BDDD-B68B-079131DE3D1C}"/>
              </a:ext>
            </a:extLst>
          </p:cNvPr>
          <p:cNvSpPr/>
          <p:nvPr/>
        </p:nvSpPr>
        <p:spPr bwMode="auto">
          <a:xfrm>
            <a:off x="1490687" y="3056477"/>
            <a:ext cx="6762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latin typeface="+mj-lt"/>
              </a:rPr>
              <a:t>       </a:t>
            </a:r>
            <a:r>
              <a:rPr lang="ru-RU" sz="2800" b="1" dirty="0">
                <a:solidFill>
                  <a:srgbClr val="562212"/>
                </a:solidFill>
                <a:latin typeface="+mj-lt"/>
              </a:rPr>
              <a:t>«ТЕХНОСТАРТ - 1»</a:t>
            </a:r>
          </a:p>
          <a:p>
            <a:pPr>
              <a:defRPr/>
            </a:pPr>
            <a:endParaRPr sz="2000" dirty="0">
              <a:latin typeface="+mj-lt"/>
            </a:endParaRPr>
          </a:p>
        </p:txBody>
      </p:sp>
      <p:sp>
        <p:nvSpPr>
          <p:cNvPr id="13" name="Скругленный прямоугольник 32">
            <a:extLst>
              <a:ext uri="{FF2B5EF4-FFF2-40B4-BE49-F238E27FC236}">
                <a16:creationId xmlns:a16="http://schemas.microsoft.com/office/drawing/2014/main" id="{5BECE35C-A22B-9677-971D-FCE36213CCFE}"/>
              </a:ext>
            </a:extLst>
          </p:cNvPr>
          <p:cNvSpPr/>
          <p:nvPr/>
        </p:nvSpPr>
        <p:spPr bwMode="auto">
          <a:xfrm>
            <a:off x="7469055" y="2991192"/>
            <a:ext cx="3201494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E1E0FC4-B2CA-D2E2-B73F-4074162A68DF}"/>
              </a:ext>
            </a:extLst>
          </p:cNvPr>
          <p:cNvSpPr/>
          <p:nvPr/>
        </p:nvSpPr>
        <p:spPr bwMode="auto">
          <a:xfrm>
            <a:off x="7170314" y="3029617"/>
            <a:ext cx="6762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latin typeface="+mj-lt"/>
              </a:rPr>
              <a:t>       </a:t>
            </a:r>
            <a:r>
              <a:rPr lang="ru-RU" sz="2800" b="1" dirty="0">
                <a:solidFill>
                  <a:srgbClr val="562212"/>
                </a:solidFill>
                <a:latin typeface="+mj-lt"/>
              </a:rPr>
              <a:t>«ТЕХНОСТАРТ - 2»</a:t>
            </a:r>
          </a:p>
          <a:p>
            <a:pPr>
              <a:defRPr/>
            </a:pPr>
            <a:endParaRPr sz="2000" dirty="0"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43BC97-7396-2815-C067-9A7188E1F6E9}"/>
              </a:ext>
            </a:extLst>
          </p:cNvPr>
          <p:cNvSpPr/>
          <p:nvPr/>
        </p:nvSpPr>
        <p:spPr bwMode="auto">
          <a:xfrm>
            <a:off x="6329977" y="392080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9" name="Picture 6" descr="https://stomatologspb.ru/wp-content/uploads/ruble_PNG26.png">
            <a:extLst>
              <a:ext uri="{FF2B5EF4-FFF2-40B4-BE49-F238E27FC236}">
                <a16:creationId xmlns:a16="http://schemas.microsoft.com/office/drawing/2014/main" id="{250715C0-CCB5-83A3-B30C-7535B622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488194" y="3918948"/>
            <a:ext cx="360000" cy="360000"/>
          </a:xfrm>
          <a:prstGeom prst="rect">
            <a:avLst/>
          </a:prstGeom>
          <a:noFill/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1AC8052-C9DB-29AB-4BD4-C3990E08D41F}"/>
              </a:ext>
            </a:extLst>
          </p:cNvPr>
          <p:cNvSpPr/>
          <p:nvPr/>
        </p:nvSpPr>
        <p:spPr bwMode="auto">
          <a:xfrm>
            <a:off x="7904984" y="3687301"/>
            <a:ext cx="42250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до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20</a:t>
            </a:r>
            <a:r>
              <a:rPr lang="ru-RU" sz="1600" dirty="0"/>
              <a:t> млн. рублей на НИОКР (из них 15 </a:t>
            </a:r>
            <a:r>
              <a:rPr lang="ru-RU" sz="1600" dirty="0" err="1"/>
              <a:t>млн.рублей</a:t>
            </a:r>
            <a:r>
              <a:rPr lang="ru-RU" sz="1600" dirty="0"/>
              <a:t> с использованием технологического центра)</a:t>
            </a:r>
          </a:p>
          <a:p>
            <a:pPr>
              <a:defRPr/>
            </a:pPr>
            <a:r>
              <a:rPr lang="ru-RU" sz="1600" dirty="0"/>
              <a:t>Софинансирование не менее 10% от суммы гранта</a:t>
            </a:r>
            <a:endParaRPr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C44F765-EF73-E02A-DC21-4656716CEE7A}"/>
              </a:ext>
            </a:extLst>
          </p:cNvPr>
          <p:cNvSpPr/>
          <p:nvPr/>
        </p:nvSpPr>
        <p:spPr bwMode="auto">
          <a:xfrm>
            <a:off x="6435842" y="4922813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6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B3D19D49-C674-3796-BB9F-C734C71C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488194" y="4930892"/>
            <a:ext cx="360000" cy="360000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E90E7D3-EF12-2C8B-49B7-8AFBEB97B6CA}"/>
              </a:ext>
            </a:extLst>
          </p:cNvPr>
          <p:cNvSpPr/>
          <p:nvPr/>
        </p:nvSpPr>
        <p:spPr bwMode="auto">
          <a:xfrm>
            <a:off x="7920226" y="4979726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18 - 24</a:t>
            </a:r>
            <a:r>
              <a:rPr lang="ru-RU" dirty="0"/>
              <a:t> </a:t>
            </a:r>
            <a:r>
              <a:rPr lang="ru-RU" sz="1600" dirty="0"/>
              <a:t>месяца</a:t>
            </a:r>
            <a:endParaRPr sz="16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E588C54-377A-646D-04AC-1FFBDF47941F}"/>
              </a:ext>
            </a:extLst>
          </p:cNvPr>
          <p:cNvSpPr/>
          <p:nvPr/>
        </p:nvSpPr>
        <p:spPr bwMode="auto">
          <a:xfrm>
            <a:off x="6176957" y="541613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32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F938869B-21F8-90DB-F2E0-17AB914DF779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94" y="5449789"/>
            <a:ext cx="360000" cy="3385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182140D-1B96-59E3-6694-E871D6635B91}"/>
              </a:ext>
            </a:extLst>
          </p:cNvPr>
          <p:cNvSpPr/>
          <p:nvPr/>
        </p:nvSpPr>
        <p:spPr bwMode="auto">
          <a:xfrm>
            <a:off x="7848194" y="5269921"/>
            <a:ext cx="43438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Проведена опытная партия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Описан технологический процесс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Создана интеллектуальная собственность (права оформлены на предприятие)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Переговоры с потенциальным потребителями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3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2189312" y="3602195"/>
            <a:ext cx="41845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до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50</a:t>
            </a:r>
            <a:r>
              <a:rPr lang="ru-RU" sz="1600" dirty="0"/>
              <a:t> млн. рублей</a:t>
            </a:r>
          </a:p>
          <a:p>
            <a:pPr>
              <a:defRPr/>
            </a:pPr>
            <a:r>
              <a:rPr lang="ru-RU" sz="1600" dirty="0"/>
              <a:t>Софинансирование не менее 15% от суммы гранта</a:t>
            </a:r>
            <a:endParaRPr sz="16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78483" y="4417502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18 - 24</a:t>
            </a:r>
            <a:r>
              <a:rPr lang="ru-RU" dirty="0"/>
              <a:t> </a:t>
            </a:r>
            <a:r>
              <a:rPr lang="ru-RU" sz="1600" dirty="0"/>
              <a:t>месяца</a:t>
            </a:r>
            <a:endParaRPr sz="16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043738" y="5028746"/>
            <a:ext cx="8771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Создана интеллектуальная собственность (права оформлены на предприятие)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Завершен НИОКР, коммерциализация новой продукции в течении 5 лет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/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06683" y="3844705"/>
            <a:ext cx="360000" cy="366546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39921" y="4448225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40657" y="3854304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73174" y="4458948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009959" y="5143598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101950" y="971887"/>
            <a:ext cx="10801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562212"/>
                </a:solidFill>
                <a:cs typeface="Arial"/>
              </a:rPr>
              <a:t>Поддержка МИП, выполняющих работы в качестве Дизайн-центров ЭКБ и РЭА, реализующих проекты в области проектирования и разработки новых изделий электронной компонентной базы  и электронной (радиоэлектронной) продукции, имеющих перспективу коммерциализации</a:t>
            </a:r>
          </a:p>
          <a:p>
            <a:pPr>
              <a:defRPr/>
            </a:pPr>
            <a:r>
              <a:rPr lang="ru-RU" sz="1600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sz="1600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23392" y="11643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 flipV="1">
            <a:off x="853047" y="2278775"/>
            <a:ext cx="10485906" cy="810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1919921" y="264009"/>
            <a:ext cx="76934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             Программа «РАЗВИТИЕ-ЭЛЕКТРОНИКА»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639616" y="192912"/>
            <a:ext cx="7272808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725354" y="6090086"/>
            <a:ext cx="10434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1" dirty="0">
                <a:solidFill>
                  <a:srgbClr val="717171"/>
                </a:solidFill>
              </a:rPr>
              <a:t>Начало п</a:t>
            </a:r>
            <a:r>
              <a:rPr lang="ru-RU" sz="1400" b="1" i="1" u="none" strike="noStrike" dirty="0">
                <a:solidFill>
                  <a:srgbClr val="717171"/>
                </a:solidFill>
                <a:effectLst/>
              </a:rPr>
              <a:t>риема заявок  - август 2023 года </a:t>
            </a:r>
          </a:p>
          <a:p>
            <a:pPr algn="l"/>
            <a:r>
              <a:rPr lang="ru-RU" sz="14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400" b="1" i="1" dirty="0">
                <a:solidFill>
                  <a:srgbClr val="717171"/>
                </a:solidFill>
              </a:rPr>
              <a:t>https://online.fasie.ru</a:t>
            </a:r>
            <a:endParaRPr lang="ru-RU" sz="14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89" y="5133747"/>
            <a:ext cx="360000" cy="3385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32">
            <a:extLst>
              <a:ext uri="{FF2B5EF4-FFF2-40B4-BE49-F238E27FC236}">
                <a16:creationId xmlns:a16="http://schemas.microsoft.com/office/drawing/2014/main" id="{9019F05B-EA2A-E177-272B-127FA9761944}"/>
              </a:ext>
            </a:extLst>
          </p:cNvPr>
          <p:cNvSpPr/>
          <p:nvPr/>
        </p:nvSpPr>
        <p:spPr bwMode="auto">
          <a:xfrm>
            <a:off x="1241065" y="2672234"/>
            <a:ext cx="3888432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FC2FB5-C049-BDDD-B68B-079131DE3D1C}"/>
              </a:ext>
            </a:extLst>
          </p:cNvPr>
          <p:cNvSpPr/>
          <p:nvPr/>
        </p:nvSpPr>
        <p:spPr bwMode="auto">
          <a:xfrm>
            <a:off x="906681" y="2738427"/>
            <a:ext cx="6762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</a:t>
            </a: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800" b="1" dirty="0" err="1">
                <a:solidFill>
                  <a:srgbClr val="562212"/>
                </a:solidFill>
              </a:rPr>
              <a:t>ДизайнЦентры</a:t>
            </a:r>
            <a:r>
              <a:rPr lang="ru-RU" sz="2800" b="1" dirty="0">
                <a:solidFill>
                  <a:srgbClr val="562212"/>
                </a:solidFill>
              </a:rPr>
              <a:t> - ЭКБ»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13" name="Скругленный прямоугольник 32">
            <a:extLst>
              <a:ext uri="{FF2B5EF4-FFF2-40B4-BE49-F238E27FC236}">
                <a16:creationId xmlns:a16="http://schemas.microsoft.com/office/drawing/2014/main" id="{5BECE35C-A22B-9677-971D-FCE36213CCFE}"/>
              </a:ext>
            </a:extLst>
          </p:cNvPr>
          <p:cNvSpPr/>
          <p:nvPr/>
        </p:nvSpPr>
        <p:spPr bwMode="auto">
          <a:xfrm>
            <a:off x="6244282" y="2666843"/>
            <a:ext cx="3942487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43BC97-7396-2815-C067-9A7188E1F6E9}"/>
              </a:ext>
            </a:extLst>
          </p:cNvPr>
          <p:cNvSpPr/>
          <p:nvPr/>
        </p:nvSpPr>
        <p:spPr bwMode="auto">
          <a:xfrm>
            <a:off x="6341101" y="3850942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9" name="Picture 6" descr="https://stomatologspb.ru/wp-content/uploads/ruble_PNG26.png">
            <a:extLst>
              <a:ext uri="{FF2B5EF4-FFF2-40B4-BE49-F238E27FC236}">
                <a16:creationId xmlns:a16="http://schemas.microsoft.com/office/drawing/2014/main" id="{250715C0-CCB5-83A3-B30C-7535B622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336589" y="3815590"/>
            <a:ext cx="360000" cy="360000"/>
          </a:xfrm>
          <a:prstGeom prst="rect">
            <a:avLst/>
          </a:prstGeom>
          <a:noFill/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1AC8052-C9DB-29AB-4BD4-C3990E08D41F}"/>
              </a:ext>
            </a:extLst>
          </p:cNvPr>
          <p:cNvSpPr/>
          <p:nvPr/>
        </p:nvSpPr>
        <p:spPr bwMode="auto">
          <a:xfrm>
            <a:off x="7907591" y="3578643"/>
            <a:ext cx="42250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до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25</a:t>
            </a:r>
            <a:r>
              <a:rPr lang="ru-RU" sz="1600" dirty="0"/>
              <a:t> млн. рублей </a:t>
            </a:r>
          </a:p>
          <a:p>
            <a:pPr>
              <a:defRPr/>
            </a:pPr>
            <a:r>
              <a:rPr lang="ru-RU" sz="1600" dirty="0"/>
              <a:t>Софинансирование не менее 15% от суммы гранта</a:t>
            </a:r>
            <a:endParaRPr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C44F765-EF73-E02A-DC21-4656716CEE7A}"/>
              </a:ext>
            </a:extLst>
          </p:cNvPr>
          <p:cNvSpPr/>
          <p:nvPr/>
        </p:nvSpPr>
        <p:spPr bwMode="auto">
          <a:xfrm>
            <a:off x="6446194" y="4438968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6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B3D19D49-C674-3796-BB9F-C734C71C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336589" y="4451275"/>
            <a:ext cx="360000" cy="360000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E90E7D3-EF12-2C8B-49B7-8AFBEB97B6CA}"/>
              </a:ext>
            </a:extLst>
          </p:cNvPr>
          <p:cNvSpPr/>
          <p:nvPr/>
        </p:nvSpPr>
        <p:spPr bwMode="auto">
          <a:xfrm>
            <a:off x="7907591" y="4450914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18 - 24</a:t>
            </a:r>
            <a:r>
              <a:rPr lang="ru-RU" dirty="0"/>
              <a:t> </a:t>
            </a:r>
            <a:r>
              <a:rPr lang="ru-RU" sz="1600" dirty="0"/>
              <a:t>месяца</a:t>
            </a:r>
            <a:endParaRPr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E7EAB6-F159-1C62-2AF0-CF3E2954A735}"/>
              </a:ext>
            </a:extLst>
          </p:cNvPr>
          <p:cNvSpPr/>
          <p:nvPr/>
        </p:nvSpPr>
        <p:spPr bwMode="auto">
          <a:xfrm>
            <a:off x="5942804" y="2710626"/>
            <a:ext cx="6762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</a:t>
            </a: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800" b="1" dirty="0" err="1">
                <a:solidFill>
                  <a:srgbClr val="562212"/>
                </a:solidFill>
              </a:rPr>
              <a:t>ДизайнЦентры</a:t>
            </a:r>
            <a:r>
              <a:rPr lang="ru-RU" sz="2800" b="1" dirty="0">
                <a:solidFill>
                  <a:srgbClr val="562212"/>
                </a:solidFill>
              </a:rPr>
              <a:t> - РЭА»</a:t>
            </a:r>
          </a:p>
          <a:p>
            <a:pPr>
              <a:defRPr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844499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86B16A-4C6E-C2FF-2052-758592DC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945655"/>
            <a:ext cx="10515600" cy="2808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spc="-21" dirty="0">
                <a:solidFill>
                  <a:srgbClr val="672E17"/>
                </a:solidFill>
              </a:rPr>
              <a:t>  +7 (843) 222-90-60 (доб.№ 124, 129, 280)</a:t>
            </a:r>
          </a:p>
          <a:p>
            <a:pPr marL="0" indent="0" algn="ctr">
              <a:buNone/>
            </a:pPr>
            <a:endParaRPr lang="ru-RU" sz="2800" spc="-21" dirty="0">
              <a:solidFill>
                <a:srgbClr val="672E17"/>
              </a:solidFill>
            </a:endParaRPr>
          </a:p>
          <a:p>
            <a:pPr marL="0" indent="0" algn="ctr">
              <a:buNone/>
            </a:pPr>
            <a:r>
              <a:rPr lang="ru-RU" sz="2800" spc="2" dirty="0">
                <a:solidFill>
                  <a:srgbClr val="672E17"/>
                </a:solidFill>
              </a:rPr>
              <a:t>       </a:t>
            </a:r>
            <a:r>
              <a:rPr lang="en-US" sz="2800" spc="2" dirty="0">
                <a:solidFill>
                  <a:srgbClr val="672E17"/>
                </a:solidFill>
              </a:rPr>
              <a:t>A.Salikhov72@yandex.ru</a:t>
            </a:r>
            <a:endParaRPr lang="ru-RU" sz="2800" spc="2" dirty="0">
              <a:solidFill>
                <a:srgbClr val="672E17"/>
              </a:solidFill>
            </a:endParaRPr>
          </a:p>
          <a:p>
            <a:pPr marL="0" indent="0" algn="ctr">
              <a:buNone/>
            </a:pPr>
            <a:endParaRPr lang="en-US" sz="2800" spc="2" dirty="0">
              <a:solidFill>
                <a:srgbClr val="672E17"/>
              </a:solidFill>
            </a:endParaRPr>
          </a:p>
          <a:p>
            <a:pPr marL="0" indent="0" algn="ctr">
              <a:buNone/>
            </a:pPr>
            <a:r>
              <a:rPr lang="ru-RU" sz="2800" spc="2" dirty="0">
                <a:solidFill>
                  <a:srgbClr val="672E17"/>
                </a:solidFill>
              </a:rPr>
              <a:t>г. Казань, </a:t>
            </a:r>
            <a:r>
              <a:rPr lang="ru-RU" sz="2800" spc="2" dirty="0" err="1">
                <a:solidFill>
                  <a:srgbClr val="672E17"/>
                </a:solidFill>
              </a:rPr>
              <a:t>ул.Петербургская</a:t>
            </a:r>
            <a:r>
              <a:rPr lang="ru-RU" sz="2800" spc="2" dirty="0">
                <a:solidFill>
                  <a:srgbClr val="672E17"/>
                </a:solidFill>
              </a:rPr>
              <a:t>, д.28,                                                       «Дом предпринимателя»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937B05D6-1291-6356-403E-4DC78289E59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33049" y="896284"/>
            <a:ext cx="9120049" cy="1133954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 algn="ctr">
              <a:spcBef>
                <a:spcPts val="418"/>
              </a:spcBef>
              <a:defRPr/>
            </a:pPr>
            <a: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Информация о контактах регионального представителя</a:t>
            </a:r>
            <a:r>
              <a:rPr lang="ru-RU" sz="24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Picture 4" descr="Фонд содействия инновациям принимает заявки на участие в конкурсах - сайт  МЦРП «Новый Ростов»">
            <a:extLst>
              <a:ext uri="{FF2B5EF4-FFF2-40B4-BE49-F238E27FC236}">
                <a16:creationId xmlns:a16="http://schemas.microsoft.com/office/drawing/2014/main" id="{400BD166-7029-E984-8B5A-0831BFD84762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0" y="156862"/>
            <a:ext cx="1872954" cy="7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Главная - ФППРТ">
            <a:extLst>
              <a:ext uri="{FF2B5EF4-FFF2-40B4-BE49-F238E27FC236}">
                <a16:creationId xmlns:a16="http://schemas.microsoft.com/office/drawing/2014/main" id="{5E345FEB-8EE5-7FC4-2B00-0AA886860F4D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62947"/>
            <a:ext cx="2090057" cy="6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26F0B0-FA92-FA19-2AAF-0928CCA7A945}"/>
              </a:ext>
            </a:extLst>
          </p:cNvPr>
          <p:cNvSpPr txBox="1"/>
          <p:nvPr/>
        </p:nvSpPr>
        <p:spPr>
          <a:xfrm>
            <a:off x="1775520" y="198926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21" dirty="0">
                <a:solidFill>
                  <a:srgbClr val="672E17"/>
                </a:solidFill>
              </a:rPr>
              <a:t>ОБРАТИТЬСЯ</a:t>
            </a:r>
            <a:r>
              <a:rPr lang="ru-RU" sz="1800" b="1" spc="-18" dirty="0">
                <a:solidFill>
                  <a:srgbClr val="672E17"/>
                </a:solidFill>
              </a:rPr>
              <a:t> </a:t>
            </a:r>
            <a:r>
              <a:rPr lang="ru-RU" sz="1800" b="1" dirty="0">
                <a:solidFill>
                  <a:srgbClr val="672E17"/>
                </a:solidFill>
              </a:rPr>
              <a:t>В</a:t>
            </a:r>
            <a:r>
              <a:rPr lang="ru-RU" sz="1800" b="1" spc="-27" dirty="0">
                <a:solidFill>
                  <a:srgbClr val="672E17"/>
                </a:solidFill>
              </a:rPr>
              <a:t> </a:t>
            </a:r>
            <a:r>
              <a:rPr lang="ru-RU" sz="1800" b="1" spc="2" dirty="0">
                <a:solidFill>
                  <a:srgbClr val="672E17"/>
                </a:solidFill>
              </a:rPr>
              <a:t>ФОНД: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858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7126" y="584648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7452" y="3675679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0652" y="2993218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4240" y="3637178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9920" y="4397749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93891" y="29932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5232" y="3684510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3891" y="4376437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73025" y="1818622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48517" y="519812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9353" y="2708920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9499919" y="319658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1172463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72463" y="381000"/>
                </a:lnTo>
                <a:lnTo>
                  <a:pt x="1197173" y="376007"/>
                </a:lnTo>
                <a:lnTo>
                  <a:pt x="1217358" y="362394"/>
                </a:lnTo>
                <a:lnTo>
                  <a:pt x="1230971" y="342209"/>
                </a:lnTo>
                <a:lnTo>
                  <a:pt x="1235963" y="317500"/>
                </a:lnTo>
                <a:lnTo>
                  <a:pt x="1235963" y="63500"/>
                </a:lnTo>
                <a:lnTo>
                  <a:pt x="1230971" y="38790"/>
                </a:lnTo>
                <a:lnTo>
                  <a:pt x="1217358" y="18605"/>
                </a:lnTo>
                <a:lnTo>
                  <a:pt x="1197173" y="4992"/>
                </a:lnTo>
                <a:lnTo>
                  <a:pt x="1172463" y="0"/>
                </a:lnTo>
                <a:close/>
              </a:path>
            </a:pathLst>
          </a:custGeom>
          <a:solidFill>
            <a:srgbClr val="EB5C31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3" name="object 15"/>
          <p:cNvSpPr/>
          <p:nvPr/>
        </p:nvSpPr>
        <p:spPr>
          <a:xfrm>
            <a:off x="9512619" y="304262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72463" y="0"/>
                </a:lnTo>
                <a:lnTo>
                  <a:pt x="1197173" y="4992"/>
                </a:lnTo>
                <a:lnTo>
                  <a:pt x="1217358" y="18605"/>
                </a:lnTo>
                <a:lnTo>
                  <a:pt x="1230971" y="38790"/>
                </a:lnTo>
                <a:lnTo>
                  <a:pt x="1235963" y="63500"/>
                </a:lnTo>
                <a:lnTo>
                  <a:pt x="1235963" y="317500"/>
                </a:lnTo>
                <a:lnTo>
                  <a:pt x="1230971" y="342209"/>
                </a:lnTo>
                <a:lnTo>
                  <a:pt x="1217358" y="362394"/>
                </a:lnTo>
                <a:lnTo>
                  <a:pt x="1197173" y="376007"/>
                </a:lnTo>
                <a:lnTo>
                  <a:pt x="1172463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4" name="object 16"/>
          <p:cNvSpPr txBox="1">
            <a:spLocks/>
          </p:cNvSpPr>
          <p:nvPr/>
        </p:nvSpPr>
        <p:spPr>
          <a:xfrm>
            <a:off x="9425422" y="379867"/>
            <a:ext cx="14760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400" kern="0" spc="-25" dirty="0"/>
              <a:t>МОИ СУБСИДИИ</a:t>
            </a:r>
          </a:p>
        </p:txBody>
      </p:sp>
      <p:sp>
        <p:nvSpPr>
          <p:cNvPr id="2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EB6547-8BAD-4EDE-9E69-9ABC28F1FCD7}"/>
              </a:ext>
            </a:extLst>
          </p:cNvPr>
          <p:cNvSpPr/>
          <p:nvPr/>
        </p:nvSpPr>
        <p:spPr>
          <a:xfrm>
            <a:off x="7461207" y="4319874"/>
            <a:ext cx="4318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0" dirty="0">
                <a:solidFill>
                  <a:srgbClr val="C00000"/>
                </a:solidFill>
                <a:cs typeface="Calibri"/>
              </a:rPr>
              <a:t>от 1/2 ключевой ставки Банка России,</a:t>
            </a:r>
            <a:r>
              <a:rPr lang="ru-RU" dirty="0"/>
              <a:t> установленной </a:t>
            </a:r>
          </a:p>
          <a:p>
            <a:pPr>
              <a:defRPr/>
            </a:pPr>
            <a:r>
              <a:rPr lang="ru-RU" dirty="0"/>
              <a:t>на момент заключения договора микрозайма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, до 4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,5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годовых</a:t>
            </a:r>
            <a:endParaRPr lang="ru-RU" dirty="0"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34620" algn="l"/>
              </a:tabLst>
            </a:pPr>
            <a:r>
              <a:rPr lang="ru-RU" b="1" spc="-5" dirty="0">
                <a:solidFill>
                  <a:srgbClr val="DF4D39"/>
                </a:solidFill>
                <a:cs typeface="Calibri"/>
              </a:rPr>
              <a:t>для</a:t>
            </a:r>
            <a:r>
              <a:rPr lang="ru-RU" b="1" spc="-25" dirty="0">
                <a:solidFill>
                  <a:srgbClr val="DF4D39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DF4D39"/>
                </a:solidFill>
                <a:cs typeface="Calibri"/>
              </a:rPr>
              <a:t>резидентов</a:t>
            </a:r>
            <a:r>
              <a:rPr lang="ru-RU" b="1" spc="-50" dirty="0">
                <a:solidFill>
                  <a:srgbClr val="DF4D39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DF4D39"/>
                </a:solidFill>
                <a:cs typeface="Calibri"/>
              </a:rPr>
              <a:t>моногородов</a:t>
            </a:r>
            <a:r>
              <a:rPr lang="ru-RU" b="1" spc="-45" dirty="0">
                <a:solidFill>
                  <a:srgbClr val="DF4D39"/>
                </a:solidFill>
                <a:cs typeface="Calibri"/>
              </a:rPr>
              <a:t> </a:t>
            </a:r>
            <a:r>
              <a:rPr lang="ru-RU" dirty="0">
                <a:cs typeface="Calibri"/>
              </a:rPr>
              <a:t>при </a:t>
            </a:r>
            <a:r>
              <a:rPr lang="ru-RU" spc="-390" dirty="0">
                <a:cs typeface="Calibri"/>
              </a:rPr>
              <a:t> </a:t>
            </a:r>
            <a:r>
              <a:rPr lang="ru-RU" dirty="0">
                <a:cs typeface="Calibri"/>
              </a:rPr>
              <a:t>наличии</a:t>
            </a:r>
            <a:r>
              <a:rPr lang="ru-RU" spc="-10" dirty="0">
                <a:cs typeface="Calibri"/>
              </a:rPr>
              <a:t> залогового</a:t>
            </a:r>
            <a:r>
              <a:rPr lang="ru-RU" spc="-5" dirty="0">
                <a:cs typeface="Calibri"/>
              </a:rPr>
              <a:t> обеспечения</a:t>
            </a:r>
            <a:endParaRPr lang="ru-RU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dirty="0">
                <a:cs typeface="Calibri"/>
              </a:rPr>
              <a:t>и</a:t>
            </a:r>
            <a:r>
              <a:rPr lang="ru-RU" spc="-5" dirty="0">
                <a:cs typeface="Calibri"/>
              </a:rPr>
              <a:t> (или) </a:t>
            </a:r>
            <a:r>
              <a:rPr lang="ru-RU" spc="-10" dirty="0">
                <a:cs typeface="Calibri"/>
              </a:rPr>
              <a:t>поручительства</a:t>
            </a:r>
            <a:endParaRPr lang="ru-RU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pc="-15" dirty="0">
                <a:cs typeface="Calibri"/>
              </a:rPr>
              <a:t>Гарантийного</a:t>
            </a:r>
            <a:r>
              <a:rPr lang="ru-RU" spc="10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Фонда</a:t>
            </a:r>
            <a:r>
              <a:rPr lang="ru-RU" spc="-30" dirty="0">
                <a:cs typeface="Calibri"/>
              </a:rPr>
              <a:t> </a:t>
            </a:r>
            <a:r>
              <a:rPr lang="ru-RU" spc="-10" dirty="0">
                <a:cs typeface="Calibri"/>
              </a:rPr>
              <a:t>РТ</a:t>
            </a:r>
            <a:r>
              <a:rPr lang="ru-RU" spc="-5" dirty="0">
                <a:cs typeface="Calibri"/>
              </a:rPr>
              <a:t> </a:t>
            </a:r>
            <a:endParaRPr lang="ru-RU" dirty="0"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4E7A488-7B11-511A-4C70-497B4C8C34CA}"/>
              </a:ext>
            </a:extLst>
          </p:cNvPr>
          <p:cNvSpPr txBox="1"/>
          <p:nvPr/>
        </p:nvSpPr>
        <p:spPr>
          <a:xfrm>
            <a:off x="7537452" y="2886537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427" y="3428431"/>
            <a:ext cx="3237623" cy="3429385"/>
          </a:xfrm>
          <a:custGeom>
            <a:avLst/>
            <a:gdLst/>
            <a:ahLst/>
            <a:cxnLst/>
            <a:rect l="l" t="t" r="r" b="b"/>
            <a:pathLst>
              <a:path w="5339080" h="5655309" extrusionOk="0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/>
          <a:stretch/>
        </p:blipFill>
        <p:spPr bwMode="auto">
          <a:xfrm>
            <a:off x="427" y="0"/>
            <a:ext cx="3238157" cy="34284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3474044" y="182104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3867043" y="248200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4817708" y="1897783"/>
            <a:ext cx="2104807" cy="21572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 bwMode="auto">
          <a:xfrm>
            <a:off x="4184309" y="938326"/>
            <a:ext cx="29158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latin typeface="Calibri"/>
              </a:rPr>
              <a:t>Телеграм-канал </a:t>
            </a:r>
          </a:p>
          <a:p>
            <a:pPr algn="ctr" defTabSz="554492">
              <a:defRPr/>
            </a:pPr>
            <a:r>
              <a:rPr lang="ru-RU" b="1" dirty="0">
                <a:solidFill>
                  <a:srgbClr val="FF0000"/>
                </a:solidFill>
              </a:rPr>
              <a:t>Мой бизнес | Республика Татарстан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7482004" y="952298"/>
            <a:ext cx="2952328" cy="89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latin typeface="Calibri"/>
              </a:rPr>
              <a:t>Сообщество ВКонтакте </a:t>
            </a:r>
            <a:endParaRPr dirty="0"/>
          </a:p>
          <a:p>
            <a:pPr algn="ctr" defTabSz="554492">
              <a:defRPr/>
            </a:pPr>
            <a:r>
              <a:rPr lang="ru-RU" sz="1700" b="1" dirty="0">
                <a:solidFill>
                  <a:srgbClr val="FF0000"/>
                </a:solidFill>
                <a:latin typeface="Calibri"/>
              </a:rPr>
              <a:t>Фонда поддержки предпринимательства РТ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/>
          <a:srcRect l="6668" t="7220" r="5318" b="7433"/>
          <a:stretch/>
        </p:blipFill>
        <p:spPr bwMode="auto">
          <a:xfrm>
            <a:off x="7770036" y="1911101"/>
            <a:ext cx="2376264" cy="2304256"/>
          </a:xfrm>
          <a:prstGeom prst="rect">
            <a:avLst/>
          </a:prstGeom>
        </p:spPr>
      </p:pic>
      <p:sp>
        <p:nvSpPr>
          <p:cNvPr id="47" name="object 16">
            <a:extLst>
              <a:ext uri="{FF2B5EF4-FFF2-40B4-BE49-F238E27FC236}">
                <a16:creationId xmlns:a16="http://schemas.microsoft.com/office/drawing/2014/main" id="{39C4DEAF-ECC6-2128-0830-95957D8419B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261713" y="144552"/>
            <a:ext cx="4328510" cy="736024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>
              <a:spcBef>
                <a:spcPts val="418"/>
              </a:spcBef>
              <a:defRPr/>
            </a:pPr>
            <a:r>
              <a:rPr sz="2400" spc="-2" dirty="0">
                <a:solidFill>
                  <a:srgbClr val="E84E22"/>
                </a:solidFill>
              </a:rPr>
              <a:t>КАК</a:t>
            </a:r>
            <a:r>
              <a:rPr sz="2400" spc="-15" dirty="0">
                <a:solidFill>
                  <a:srgbClr val="E84E22"/>
                </a:solidFill>
              </a:rPr>
              <a:t> </a:t>
            </a:r>
            <a:r>
              <a:rPr sz="2400" spc="-18" dirty="0">
                <a:solidFill>
                  <a:srgbClr val="E84E22"/>
                </a:solidFill>
              </a:rPr>
              <a:t>ПОЛУЧИТЬ</a:t>
            </a:r>
            <a:r>
              <a:rPr sz="2400" dirty="0">
                <a:solidFill>
                  <a:srgbClr val="E84E22"/>
                </a:solidFill>
              </a:rPr>
              <a:t> </a:t>
            </a:r>
            <a:r>
              <a:rPr sz="2400" spc="-15" dirty="0">
                <a:solidFill>
                  <a:srgbClr val="E84E22"/>
                </a:solidFill>
              </a:rPr>
              <a:t>УСЛУГИ</a:t>
            </a:r>
            <a:r>
              <a:rPr sz="2400" spc="-38" dirty="0">
                <a:solidFill>
                  <a:srgbClr val="E84E22"/>
                </a:solidFill>
              </a:rPr>
              <a:t> </a:t>
            </a:r>
            <a:r>
              <a:rPr sz="2400" spc="-2" dirty="0">
                <a:solidFill>
                  <a:srgbClr val="E84E22"/>
                </a:solidFill>
              </a:rPr>
              <a:t>ФОНДА?</a:t>
            </a:r>
            <a:endParaRPr sz="2400" dirty="0"/>
          </a:p>
          <a:p>
            <a:pPr marL="7701">
              <a:spcBef>
                <a:spcPts val="270"/>
              </a:spcBef>
              <a:defRPr/>
            </a:pPr>
            <a:r>
              <a:rPr sz="1800" spc="-21" dirty="0">
                <a:solidFill>
                  <a:srgbClr val="672E17"/>
                </a:solidFill>
              </a:rPr>
              <a:t>ОБРАТИТЬСЯ</a:t>
            </a:r>
            <a:r>
              <a:rPr sz="1800" spc="-18" dirty="0">
                <a:solidFill>
                  <a:srgbClr val="672E17"/>
                </a:solidFill>
              </a:rPr>
              <a:t> </a:t>
            </a:r>
            <a:r>
              <a:rPr sz="1800" dirty="0">
                <a:solidFill>
                  <a:srgbClr val="672E17"/>
                </a:solidFill>
              </a:rPr>
              <a:t>В</a:t>
            </a:r>
            <a:r>
              <a:rPr sz="1800" spc="-27" dirty="0">
                <a:solidFill>
                  <a:srgbClr val="672E17"/>
                </a:solidFill>
              </a:rPr>
              <a:t> </a:t>
            </a:r>
            <a:r>
              <a:rPr sz="1800" spc="2" dirty="0">
                <a:solidFill>
                  <a:srgbClr val="672E17"/>
                </a:solidFill>
              </a:rPr>
              <a:t>ФОНД:</a:t>
            </a:r>
            <a:endParaRPr sz="1800" dirty="0"/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id="{71AAD8BF-9AD9-F31B-B58C-8D16EAB7D00E}"/>
              </a:ext>
            </a:extLst>
          </p:cNvPr>
          <p:cNvSpPr txBox="1"/>
          <p:nvPr/>
        </p:nvSpPr>
        <p:spPr bwMode="auto">
          <a:xfrm>
            <a:off x="5007023" y="4599448"/>
            <a:ext cx="7893858" cy="135590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  <a:tabLst>
                <a:tab pos="2858715" algn="l"/>
              </a:tabLst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21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1200" b="1" spc="-21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1200" b="1" spc="-2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30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tabLst>
                <a:tab pos="2858715" algn="l"/>
              </a:tabLst>
              <a:defRPr/>
            </a:pP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I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N</a:t>
            </a:r>
            <a:r>
              <a:rPr sz="1200" b="1" u="sng" spc="21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F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O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@</a:t>
            </a:r>
            <a:r>
              <a:rPr sz="1200" b="1" u="sng" spc="2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F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P</a:t>
            </a:r>
            <a:r>
              <a:rPr sz="1200" b="1" u="sng" spc="11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P</a:t>
            </a:r>
            <a:r>
              <a:rPr sz="1200" b="1" u="sng" spc="-55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R</a:t>
            </a:r>
            <a:r>
              <a:rPr sz="1200" b="1" u="sng" spc="-124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T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.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R</a:t>
            </a:r>
            <a:r>
              <a:rPr sz="1200" b="1" u="sng" dirty="0">
                <a:solidFill>
                  <a:srgbClr val="672E17"/>
                </a:solidFill>
                <a:latin typeface="Calibri"/>
                <a:cs typeface="Calibri"/>
                <a:hlinkClick r:id="rId3" tooltip="mailto:INFO@FPPRT.RU"/>
              </a:rPr>
              <a:t>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1200" b="1" spc="-6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12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b="1" spc="-49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15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defRPr/>
            </a:pP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1200" b="1" spc="3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3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1200" b="1" spc="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33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1200" b="1" spc="-32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1200" b="1" spc="-5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 90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lang="ru-RU" sz="1200" b="1" spc="9" dirty="0">
              <a:solidFill>
                <a:srgbClr val="672E17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50" name="object 27">
            <a:extLst>
              <a:ext uri="{FF2B5EF4-FFF2-40B4-BE49-F238E27FC236}">
                <a16:creationId xmlns:a16="http://schemas.microsoft.com/office/drawing/2014/main" id="{3FC2F2C2-BF26-916E-8DAA-832A6C1AFDB9}"/>
              </a:ext>
            </a:extLst>
          </p:cNvPr>
          <p:cNvGrpSpPr/>
          <p:nvPr/>
        </p:nvGrpSpPr>
        <p:grpSpPr bwMode="auto">
          <a:xfrm>
            <a:off x="7489465" y="4463571"/>
            <a:ext cx="317678" cy="317293"/>
            <a:chOff x="11097768" y="5045678"/>
            <a:chExt cx="523875" cy="523240"/>
          </a:xfrm>
        </p:grpSpPr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BC5FA4C4-C64F-510B-0859-B63384137E0A}"/>
                </a:ext>
              </a:extLst>
            </p:cNvPr>
            <p:cNvSpPr/>
            <p:nvPr/>
          </p:nvSpPr>
          <p:spPr bwMode="auto"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 extrusionOk="0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2" name="object 29">
              <a:extLst>
                <a:ext uri="{FF2B5EF4-FFF2-40B4-BE49-F238E27FC236}">
                  <a16:creationId xmlns:a16="http://schemas.microsoft.com/office/drawing/2014/main" id="{E5C44D71-336A-E5C9-BF02-709B4D344DB0}"/>
                </a:ext>
              </a:extLst>
            </p:cNvPr>
            <p:cNvPicPr/>
            <p:nvPr/>
          </p:nvPicPr>
          <p:blipFill>
            <a:blip/>
            <a:stretch/>
          </p:blipFill>
          <p:spPr bwMode="auto"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0195204B-9F3E-5988-E654-253DE4FA45C6}"/>
                </a:ext>
              </a:extLst>
            </p:cNvPr>
            <p:cNvSpPr/>
            <p:nvPr/>
          </p:nvSpPr>
          <p:spPr bwMode="auto"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4" name="object 31">
              <a:extLst>
                <a:ext uri="{FF2B5EF4-FFF2-40B4-BE49-F238E27FC236}">
                  <a16:creationId xmlns:a16="http://schemas.microsoft.com/office/drawing/2014/main" id="{5E995F04-E840-3585-852A-69308706B69E}"/>
                </a:ext>
              </a:extLst>
            </p:cNvPr>
            <p:cNvPicPr/>
            <p:nvPr/>
          </p:nvPicPr>
          <p:blipFill>
            <a:blip/>
            <a:stretch/>
          </p:blipFill>
          <p:spPr bwMode="auto"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55" name="object 32">
              <a:extLst>
                <a:ext uri="{FF2B5EF4-FFF2-40B4-BE49-F238E27FC236}">
                  <a16:creationId xmlns:a16="http://schemas.microsoft.com/office/drawing/2014/main" id="{56E2D586-F3A3-4EF6-85CA-F829DB6B931F}"/>
                </a:ext>
              </a:extLst>
            </p:cNvPr>
            <p:cNvPicPr/>
            <p:nvPr/>
          </p:nvPicPr>
          <p:blipFill>
            <a:blip/>
            <a:stretch/>
          </p:blipFill>
          <p:spPr bwMode="auto"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56" name="object 33">
              <a:extLst>
                <a:ext uri="{FF2B5EF4-FFF2-40B4-BE49-F238E27FC236}">
                  <a16:creationId xmlns:a16="http://schemas.microsoft.com/office/drawing/2014/main" id="{007EFC98-683D-29B8-03BD-76E82C91D6C6}"/>
                </a:ext>
              </a:extLst>
            </p:cNvPr>
            <p:cNvSpPr/>
            <p:nvPr/>
          </p:nvSpPr>
          <p:spPr bwMode="auto"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7" name="object 34">
              <a:extLst>
                <a:ext uri="{FF2B5EF4-FFF2-40B4-BE49-F238E27FC236}">
                  <a16:creationId xmlns:a16="http://schemas.microsoft.com/office/drawing/2014/main" id="{CB059F82-802A-984B-B471-1F3163587FB2}"/>
                </a:ext>
              </a:extLst>
            </p:cNvPr>
            <p:cNvPicPr/>
            <p:nvPr/>
          </p:nvPicPr>
          <p:blipFill>
            <a:blip/>
            <a:stretch/>
          </p:blipFill>
          <p:spPr bwMode="auto"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58" name="object 35">
            <a:extLst>
              <a:ext uri="{FF2B5EF4-FFF2-40B4-BE49-F238E27FC236}">
                <a16:creationId xmlns:a16="http://schemas.microsoft.com/office/drawing/2014/main" id="{A547B0F6-9E17-60EC-00F7-68B15EA4AE52}"/>
              </a:ext>
            </a:extLst>
          </p:cNvPr>
          <p:cNvGrpSpPr/>
          <p:nvPr/>
        </p:nvGrpSpPr>
        <p:grpSpPr bwMode="auto">
          <a:xfrm>
            <a:off x="4612641" y="4482873"/>
            <a:ext cx="313443" cy="312287"/>
            <a:chOff x="6394703" y="5054980"/>
            <a:chExt cx="516890" cy="514984"/>
          </a:xfrm>
        </p:grpSpPr>
        <p:pic>
          <p:nvPicPr>
            <p:cNvPr id="59" name="object 36">
              <a:extLst>
                <a:ext uri="{FF2B5EF4-FFF2-40B4-BE49-F238E27FC236}">
                  <a16:creationId xmlns:a16="http://schemas.microsoft.com/office/drawing/2014/main" id="{F78D2076-4D7C-98BA-5D52-136E153E915A}"/>
                </a:ext>
              </a:extLst>
            </p:cNvPr>
            <p:cNvPicPr/>
            <p:nvPr/>
          </p:nvPicPr>
          <p:blipFill>
            <a:blip/>
            <a:stretch/>
          </p:blipFill>
          <p:spPr bwMode="auto">
            <a:xfrm>
              <a:off x="6656831" y="5054980"/>
              <a:ext cx="254332" cy="249777"/>
            </a:xfrm>
            <a:prstGeom prst="rect">
              <a:avLst/>
            </a:prstGeom>
          </p:spPr>
        </p:pic>
        <p:sp>
          <p:nvSpPr>
            <p:cNvPr id="60" name="object 37">
              <a:extLst>
                <a:ext uri="{FF2B5EF4-FFF2-40B4-BE49-F238E27FC236}">
                  <a16:creationId xmlns:a16="http://schemas.microsoft.com/office/drawing/2014/main" id="{2B174ED3-55CC-A9B2-A418-27A74E526A9C}"/>
                </a:ext>
              </a:extLst>
            </p:cNvPr>
            <p:cNvSpPr/>
            <p:nvPr/>
          </p:nvSpPr>
          <p:spPr bwMode="auto"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 extrusionOk="0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 extrusionOk="0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1" name="object 38">
            <a:extLst>
              <a:ext uri="{FF2B5EF4-FFF2-40B4-BE49-F238E27FC236}">
                <a16:creationId xmlns:a16="http://schemas.microsoft.com/office/drawing/2014/main" id="{1904FCF6-F50F-1826-C5B9-CB8AE7C16AE5}"/>
              </a:ext>
            </a:extLst>
          </p:cNvPr>
          <p:cNvSpPr/>
          <p:nvPr/>
        </p:nvSpPr>
        <p:spPr bwMode="auto">
          <a:xfrm>
            <a:off x="4600625" y="5293118"/>
            <a:ext cx="372357" cy="318063"/>
          </a:xfrm>
          <a:custGeom>
            <a:avLst/>
            <a:gdLst/>
            <a:ahLst/>
            <a:cxnLst/>
            <a:rect l="l" t="t" r="r" b="b"/>
            <a:pathLst>
              <a:path w="614045" h="524509" extrusionOk="0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 extrusionOk="0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7" name="object 19">
            <a:extLst>
              <a:ext uri="{FF2B5EF4-FFF2-40B4-BE49-F238E27FC236}">
                <a16:creationId xmlns:a16="http://schemas.microsoft.com/office/drawing/2014/main" id="{1EA9955D-E732-4A04-EF51-0E845A9370E5}"/>
              </a:ext>
            </a:extLst>
          </p:cNvPr>
          <p:cNvGrpSpPr/>
          <p:nvPr/>
        </p:nvGrpSpPr>
        <p:grpSpPr bwMode="auto">
          <a:xfrm>
            <a:off x="7587347" y="4942384"/>
            <a:ext cx="211786" cy="318063"/>
            <a:chOff x="11196828" y="6092666"/>
            <a:chExt cx="349250" cy="524510"/>
          </a:xfrm>
        </p:grpSpPr>
        <p:pic>
          <p:nvPicPr>
            <p:cNvPr id="68" name="object 20">
              <a:extLst>
                <a:ext uri="{FF2B5EF4-FFF2-40B4-BE49-F238E27FC236}">
                  <a16:creationId xmlns:a16="http://schemas.microsoft.com/office/drawing/2014/main" id="{CB90CD69-D372-7C1F-2FD9-C41F59C4D667}"/>
                </a:ext>
              </a:extLst>
            </p:cNvPr>
            <p:cNvPicPr/>
            <p:nvPr/>
          </p:nvPicPr>
          <p:blipFill>
            <a:blip/>
            <a:stretch/>
          </p:blipFill>
          <p:spPr bwMode="auto"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69" name="object 21">
              <a:extLst>
                <a:ext uri="{FF2B5EF4-FFF2-40B4-BE49-F238E27FC236}">
                  <a16:creationId xmlns:a16="http://schemas.microsoft.com/office/drawing/2014/main" id="{F6FC76B6-77AE-A38D-CC14-C4FE056B2BE5}"/>
                </a:ext>
              </a:extLst>
            </p:cNvPr>
            <p:cNvPicPr/>
            <p:nvPr/>
          </p:nvPicPr>
          <p:blipFill>
            <a:blip/>
            <a:stretch/>
          </p:blipFill>
          <p:spPr bwMode="auto"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70" name="object 22">
              <a:extLst>
                <a:ext uri="{FF2B5EF4-FFF2-40B4-BE49-F238E27FC236}">
                  <a16:creationId xmlns:a16="http://schemas.microsoft.com/office/drawing/2014/main" id="{4FDFBEC2-A27A-B931-918C-945B4A9C3E0E}"/>
                </a:ext>
              </a:extLst>
            </p:cNvPr>
            <p:cNvSpPr/>
            <p:nvPr/>
          </p:nvSpPr>
          <p:spPr bwMode="auto"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 extrusionOk="0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object 23">
            <a:extLst>
              <a:ext uri="{FF2B5EF4-FFF2-40B4-BE49-F238E27FC236}">
                <a16:creationId xmlns:a16="http://schemas.microsoft.com/office/drawing/2014/main" id="{01BD69FA-FD2E-FC97-0AA6-E4FDF33612C1}"/>
              </a:ext>
            </a:extLst>
          </p:cNvPr>
          <p:cNvGrpSpPr/>
          <p:nvPr/>
        </p:nvGrpSpPr>
        <p:grpSpPr bwMode="auto">
          <a:xfrm>
            <a:off x="4638210" y="4920583"/>
            <a:ext cx="316908" cy="226417"/>
            <a:chOff x="6385559" y="6167342"/>
            <a:chExt cx="522605" cy="373380"/>
          </a:xfrm>
        </p:grpSpPr>
        <p:sp>
          <p:nvSpPr>
            <p:cNvPr id="72" name="object 24">
              <a:extLst>
                <a:ext uri="{FF2B5EF4-FFF2-40B4-BE49-F238E27FC236}">
                  <a16:creationId xmlns:a16="http://schemas.microsoft.com/office/drawing/2014/main" id="{0C47F8CC-1E1C-F472-A0DD-451CF2F53147}"/>
                </a:ext>
              </a:extLst>
            </p:cNvPr>
            <p:cNvSpPr/>
            <p:nvPr/>
          </p:nvSpPr>
          <p:spPr bwMode="auto">
            <a:xfrm>
              <a:off x="6385559" y="6167342"/>
              <a:ext cx="520064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 extrusionOk="0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3" name="object 25">
              <a:extLst>
                <a:ext uri="{FF2B5EF4-FFF2-40B4-BE49-F238E27FC236}">
                  <a16:creationId xmlns:a16="http://schemas.microsoft.com/office/drawing/2014/main" id="{067C7738-1961-5C5A-8BD5-1E9C8287C437}"/>
                </a:ext>
              </a:extLst>
            </p:cNvPr>
            <p:cNvPicPr/>
            <p:nvPr/>
          </p:nvPicPr>
          <p:blipFill>
            <a:blip/>
            <a:stretch/>
          </p:blipFill>
          <p:spPr bwMode="auto"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74" name="object 26">
              <a:extLst>
                <a:ext uri="{FF2B5EF4-FFF2-40B4-BE49-F238E27FC236}">
                  <a16:creationId xmlns:a16="http://schemas.microsoft.com/office/drawing/2014/main" id="{61576C12-49C9-5ECA-B342-82A39FBA786C}"/>
                </a:ext>
              </a:extLst>
            </p:cNvPr>
            <p:cNvSpPr/>
            <p:nvPr/>
          </p:nvSpPr>
          <p:spPr bwMode="auto"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 extrusionOk="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 extrusionOk="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/>
          <a:srcRect l="20181" r="6695"/>
          <a:stretch/>
        </p:blipFill>
        <p:spPr bwMode="auto">
          <a:xfrm>
            <a:off x="0" y="1656"/>
            <a:ext cx="12226834" cy="68563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50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500 тысяч </a:t>
            </a:r>
            <a:r>
              <a:rPr lang="ru-RU"/>
              <a:t>рублей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24202" y="4309139"/>
            <a:ext cx="3502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- 5,5 % годовых;</a:t>
            </a:r>
          </a:p>
          <a:p>
            <a:pPr>
              <a:defRPr/>
            </a:pPr>
            <a:r>
              <a:rPr lang="ru-RU" b="1" dirty="0">
                <a:solidFill>
                  <a:srgbClr val="E04D39"/>
                </a:solidFill>
              </a:rPr>
              <a:t>- для резидентов моногородов </a:t>
            </a:r>
            <a:r>
              <a:rPr lang="ru-RU" dirty="0"/>
              <a:t>при наличии залогового обеспечения </a:t>
            </a:r>
          </a:p>
          <a:p>
            <a:pPr>
              <a:defRPr/>
            </a:pPr>
            <a:r>
              <a:rPr lang="ru-RU" dirty="0"/>
              <a:t>и (или) поручительства </a:t>
            </a:r>
          </a:p>
          <a:p>
            <a:pPr>
              <a:defRPr/>
            </a:pPr>
            <a:r>
              <a:rPr lang="ru-RU" dirty="0"/>
              <a:t>Гарантийного Фонда РТ –</a:t>
            </a:r>
          </a:p>
          <a:p>
            <a:pPr>
              <a:defRPr/>
            </a:pPr>
            <a:r>
              <a:rPr lang="ru-RU" b="1" dirty="0">
                <a:solidFill>
                  <a:srgbClr val="E04D39"/>
                </a:solidFill>
              </a:rPr>
              <a:t>1/2 ключевой ставки Банка России</a:t>
            </a:r>
            <a:endParaRPr dirty="0"/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«САМОЗАНЯТЫЕ 2023»</a:t>
            </a:r>
            <a:endParaRPr/>
          </a:p>
        </p:txBody>
      </p:sp>
      <p:grpSp>
        <p:nvGrpSpPr>
          <p:cNvPr id="44" name="Группа 43"/>
          <p:cNvGrpSpPr/>
          <p:nvPr/>
        </p:nvGrpSpPr>
        <p:grpSpPr bwMode="auto">
          <a:xfrm>
            <a:off x="5932719" y="166843"/>
            <a:ext cx="5190340" cy="1099598"/>
            <a:chOff x="5948252" y="163010"/>
            <a:chExt cx="4370827" cy="1099598"/>
          </a:xfrm>
        </p:grpSpPr>
        <p:sp>
          <p:nvSpPr>
            <p:cNvPr id="45" name="Скругленный прямоугольник 44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Скругленный прямоугольник 14"/>
            <p:cNvSpPr/>
            <p:nvPr/>
          </p:nvSpPr>
          <p:spPr bwMode="auto">
            <a:xfrm>
              <a:off x="8751400" y="163010"/>
              <a:ext cx="1318614" cy="345626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4"/>
            <a:ext cx="5190340" cy="2076019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1830950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ru-RU" b="1" dirty="0" smtClean="0">
                  <a:solidFill>
                    <a:srgbClr val="C00000"/>
                  </a:solidFill>
                </a:rPr>
                <a:t>2 млн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/>
                <a:t>от </a:t>
              </a:r>
              <a:r>
                <a:rPr lang="ru-RU" b="1">
                  <a:solidFill>
                    <a:srgbClr val="C00000"/>
                  </a:solidFill>
                </a:rPr>
                <a:t>3</a:t>
              </a:r>
              <a:r>
                <a:rPr lang="ru-RU" b="1"/>
                <a:t> </a:t>
              </a:r>
              <a:r>
                <a:rPr lang="ru-RU"/>
                <a:t>до </a:t>
              </a:r>
              <a:r>
                <a:rPr lang="ru-RU" b="1">
                  <a:solidFill>
                    <a:srgbClr val="C00000"/>
                  </a:solidFill>
                </a:rPr>
                <a:t>36</a:t>
              </a:r>
              <a:r>
                <a:rPr lang="ru-RU"/>
                <a:t> месяцев</a:t>
              </a:r>
              <a:endParaRPr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C00000"/>
                  </a:solidFill>
                </a:rPr>
                <a:t>2% годовых</a:t>
              </a:r>
              <a:endParaRPr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СУММА</a:t>
              </a:r>
              <a:endParaRPr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СТАВКА</a:t>
              </a:r>
              <a:endParaRPr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«СТАРТАП»</a:t>
            </a:r>
            <a:endParaRPr/>
          </a:p>
        </p:txBody>
      </p:sp>
      <p:grpSp>
        <p:nvGrpSpPr>
          <p:cNvPr id="59" name="Группа 58"/>
          <p:cNvGrpSpPr/>
          <p:nvPr/>
        </p:nvGrpSpPr>
        <p:grpSpPr bwMode="auto">
          <a:xfrm>
            <a:off x="5927179" y="177026"/>
            <a:ext cx="5190340" cy="1099599"/>
            <a:chOff x="5948252" y="163009"/>
            <a:chExt cx="4370827" cy="1099599"/>
          </a:xfrm>
        </p:grpSpPr>
        <p:sp>
          <p:nvSpPr>
            <p:cNvPr id="60" name="Скругленный прямоугольник 59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Скругленный прямоугольник 14"/>
            <p:cNvSpPr/>
            <p:nvPr/>
          </p:nvSpPr>
          <p:spPr bwMode="auto">
            <a:xfrm>
              <a:off x="8657163" y="163009"/>
              <a:ext cx="1412851" cy="4185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 smtClean="0">
                <a:solidFill>
                  <a:srgbClr val="E04D39"/>
                </a:solidFill>
                <a:cs typeface="Calibri"/>
              </a:rPr>
              <a:t>23 </a:t>
            </a: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7760471" y="50163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 bwMode="auto">
          <a:xfrm>
            <a:off x="6956489" y="5069529"/>
            <a:ext cx="7232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>
                <a:solidFill>
                  <a:srgbClr val="C79363"/>
                </a:solidFill>
                <a:latin typeface="Arial Black"/>
              </a:rPr>
              <a:t>1</a:t>
            </a:r>
            <a:r>
              <a:rPr lang="ru-RU" b="1" i="1">
                <a:latin typeface="Arial Black"/>
              </a:rPr>
              <a:t> </a:t>
            </a:r>
            <a:endParaRPr lang="ru-RU">
              <a:latin typeface="Arial Black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7644582" y="5212695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>
                <a:solidFill>
                  <a:srgbClr val="C79363"/>
                </a:solidFill>
              </a:rPr>
              <a:t>рабочий день –</a:t>
            </a:r>
            <a:endParaRPr/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7644582" y="5489694"/>
            <a:ext cx="292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>
                <a:solidFill>
                  <a:srgbClr val="C79363"/>
                </a:solidFill>
              </a:rPr>
              <a:t>срок рассмотрения заявки</a:t>
            </a:r>
            <a:endParaRPr lang="ru-RU">
              <a:solidFill>
                <a:srgbClr val="C79363"/>
              </a:solidFill>
            </a:endParaRPr>
          </a:p>
        </p:txBody>
      </p: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55332" y="3299522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300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 млн </a:t>
            </a:r>
            <a:r>
              <a:rPr lang="ru-RU"/>
              <a:t>рублей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55332" y="4151131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5332" y="4747353"/>
            <a:ext cx="383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от 1/2 ключевой ставки Банка России, установленной на момент заключения договора микрозайма, </a:t>
            </a:r>
            <a:r>
              <a:rPr lang="ru-RU" b="1">
                <a:solidFill>
                  <a:srgbClr val="C00000"/>
                </a:solidFill>
              </a:rPr>
              <a:t>до 4,5 % годовых</a:t>
            </a:r>
            <a:endParaRPr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pic>
        <p:nvPicPr>
          <p:cNvPr id="1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57501" y="4890518"/>
            <a:ext cx="387692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81203" y="4911964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767380" y="1348532"/>
            <a:ext cx="47540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562212"/>
                </a:solidFill>
                <a:latin typeface="Arial"/>
                <a:cs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МСП, заключивших с </a:t>
            </a:r>
            <a:r>
              <a:rPr lang="ru-RU" sz="1400" b="1">
                <a:solidFill>
                  <a:srgbClr val="E04D39"/>
                </a:solidFill>
                <a:latin typeface="Arial"/>
                <a:cs typeface="Arial"/>
              </a:rPr>
              <a:t>Министерством экономики Республики Татарстан </a:t>
            </a:r>
            <a:r>
              <a:rPr lang="ru-RU" sz="1400">
                <a:solidFill>
                  <a:srgbClr val="562212"/>
                </a:solidFill>
                <a:latin typeface="Arial"/>
                <a:cs typeface="Arial"/>
              </a:rPr>
              <a:t>соглашение  об осуществлении деятельности на территории индустриальных (промышленных) парков</a:t>
            </a:r>
            <a:endParaRPr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02669" y="305003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«ПРОМПАРКИ»</a:t>
            </a:r>
            <a:endParaRPr/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5932719" y="152826"/>
            <a:ext cx="5190340" cy="1113615"/>
            <a:chOff x="5948252" y="148992"/>
            <a:chExt cx="4370827" cy="1113615"/>
          </a:xfrm>
        </p:grpSpPr>
        <p:sp>
          <p:nvSpPr>
            <p:cNvPr id="33" name="Скругленный прямоугольник 32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Скругленный прямоугольник 14"/>
            <p:cNvSpPr/>
            <p:nvPr/>
          </p:nvSpPr>
          <p:spPr bwMode="auto">
            <a:xfrm>
              <a:off x="9029081" y="163010"/>
              <a:ext cx="1040933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35" name="Прямоугольник 1"/>
            <p:cNvSpPr/>
            <p:nvPr/>
          </p:nvSpPr>
          <p:spPr bwMode="auto">
            <a:xfrm>
              <a:off x="8809582" y="148992"/>
              <a:ext cx="1484924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spc="5">
                  <a:solidFill>
                    <a:schemeClr val="bg1"/>
                  </a:solidFill>
                  <a:cs typeface="Calibri"/>
                </a:rPr>
                <a:t>ФАСТТРЕК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8120582" y="2829285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100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 млн </a:t>
            </a:r>
            <a:r>
              <a:rPr lang="ru-RU"/>
              <a:t>рублей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120582" y="3680894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120582" y="4277116"/>
            <a:ext cx="383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от 1/2 ключевой ставки Банка России, установленной на момент заключения договора микрозайма, </a:t>
            </a:r>
            <a:r>
              <a:rPr lang="ru-RU" b="1">
                <a:solidFill>
                  <a:srgbClr val="C00000"/>
                </a:solidFill>
              </a:rPr>
              <a:t>до 4,5 % годовых</a:t>
            </a:r>
            <a:endParaRPr/>
          </a:p>
        </p:txBody>
      </p:sp>
      <p:pic>
        <p:nvPicPr>
          <p:cNvPr id="16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6597" y="2972450"/>
            <a:ext cx="360000" cy="360000"/>
          </a:xfrm>
          <a:prstGeom prst="rect">
            <a:avLst/>
          </a:prstGeom>
          <a:noFill/>
        </p:spPr>
      </p:pic>
      <p:pic>
        <p:nvPicPr>
          <p:cNvPr id="17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6597" y="3685560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22751" y="4420281"/>
            <a:ext cx="387692" cy="360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 bwMode="auto">
          <a:xfrm>
            <a:off x="6432283" y="2983173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548500" y="3696283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446453" y="444172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5919496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</a:t>
            </a:r>
            <a:r>
              <a:rPr lang="ru-RU" sz="2000" b="1">
                <a:solidFill>
                  <a:srgbClr val="562212"/>
                </a:solidFill>
              </a:rPr>
              <a:t>СОЦИАЛЬНОЕ ПРЕДПРИНИМАТЕЛЬСТВО</a:t>
            </a:r>
            <a:r>
              <a:rPr lang="ru-RU" sz="2800" b="1">
                <a:solidFill>
                  <a:srgbClr val="562212"/>
                </a:solidFill>
              </a:rPr>
              <a:t>»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5919495" y="126650"/>
            <a:ext cx="5332275" cy="1149976"/>
            <a:chOff x="5948252" y="112632"/>
            <a:chExt cx="4490352" cy="1149976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Скругленный прямоугольник 14"/>
            <p:cNvSpPr/>
            <p:nvPr/>
          </p:nvSpPr>
          <p:spPr bwMode="auto">
            <a:xfrm>
              <a:off x="8704344" y="163010"/>
              <a:ext cx="1365670" cy="345625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28" name="Прямоугольник 1"/>
            <p:cNvSpPr/>
            <p:nvPr/>
          </p:nvSpPr>
          <p:spPr bwMode="auto">
            <a:xfrm>
              <a:off x="8335752" y="112632"/>
              <a:ext cx="2102852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</a:rPr>
                <a:t>МОИ СУБСИДИИ</a:t>
              </a:r>
            </a:p>
          </p:txBody>
        </p:sp>
      </p:grpSp>
      <p:sp>
        <p:nvSpPr>
          <p:cNvPr id="29" name="Прямоугольник 28"/>
          <p:cNvSpPr/>
          <p:nvPr/>
        </p:nvSpPr>
        <p:spPr bwMode="auto">
          <a:xfrm>
            <a:off x="6664987" y="1495829"/>
            <a:ext cx="5304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>
                <a:solidFill>
                  <a:srgbClr val="C79363"/>
                </a:solidFill>
                <a:cs typeface="Calibri"/>
              </a:rPr>
              <a:t>Для социальных предприятий </a:t>
            </a:r>
            <a:endParaRPr/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>
                <a:solidFill>
                  <a:srgbClr val="C79363"/>
                </a:solidFill>
                <a:cs typeface="Calibri"/>
              </a:rPr>
              <a:t>Республики Татарстан</a:t>
            </a:r>
            <a:endParaRPr/>
          </a:p>
        </p:txBody>
      </p:sp>
      <p:sp>
        <p:nvSpPr>
          <p:cNvPr id="30" name="Кольцо 29"/>
          <p:cNvSpPr/>
          <p:nvPr/>
        </p:nvSpPr>
        <p:spPr bwMode="auto">
          <a:xfrm>
            <a:off x="6065596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9" name="Прямая соединительная линия 38"/>
          <p:cNvCxnSpPr>
            <a:cxnSpLocks/>
          </p:cNvCxnSpPr>
          <p:nvPr/>
        </p:nvCxnSpPr>
        <p:spPr bwMode="auto">
          <a:xfrm>
            <a:off x="5989446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6767381" y="1348532"/>
            <a:ext cx="3735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79363"/>
                </a:solidFill>
              </a:rPr>
              <a:t>Для экспортёров, у которых в 2022 и 2023 году были заключены экспортные контракты </a:t>
            </a:r>
            <a:endParaRPr/>
          </a:p>
        </p:txBody>
      </p:sp>
      <p:sp>
        <p:nvSpPr>
          <p:cNvPr id="33" name="Кольцо 32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002669" y="2331012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«РАЗВИТИЕ ЭКСПОРТА 2023»</a:t>
            </a:r>
            <a:endParaRPr/>
          </a:p>
        </p:txBody>
      </p:sp>
      <p:grpSp>
        <p:nvGrpSpPr>
          <p:cNvPr id="38" name="Группа 37"/>
          <p:cNvGrpSpPr/>
          <p:nvPr/>
        </p:nvGrpSpPr>
        <p:grpSpPr bwMode="auto">
          <a:xfrm>
            <a:off x="5932719" y="152826"/>
            <a:ext cx="5190340" cy="1113615"/>
            <a:chOff x="5948252" y="148992"/>
            <a:chExt cx="4370827" cy="1113615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кругленный прямоугольник 14"/>
            <p:cNvSpPr/>
            <p:nvPr/>
          </p:nvSpPr>
          <p:spPr bwMode="auto">
            <a:xfrm>
              <a:off x="9029081" y="163010"/>
              <a:ext cx="1040933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41" name="Прямоугольник 1"/>
            <p:cNvSpPr/>
            <p:nvPr/>
          </p:nvSpPr>
          <p:spPr bwMode="auto">
            <a:xfrm>
              <a:off x="8809582" y="148992"/>
              <a:ext cx="1484924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spc="5">
                  <a:solidFill>
                    <a:schemeClr val="bg1"/>
                  </a:solidFill>
                  <a:cs typeface="Calibri"/>
                </a:rPr>
                <a:t>ФАСТТРЕК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 bwMode="auto">
          <a:xfrm>
            <a:off x="6881717" y="2391470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300 тысяч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5 млн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881717" y="3243079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pic>
        <p:nvPicPr>
          <p:cNvPr id="25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297733" y="2534635"/>
            <a:ext cx="360000" cy="360000"/>
          </a:xfrm>
          <a:prstGeom prst="rect">
            <a:avLst/>
          </a:prstGeom>
          <a:noFill/>
        </p:spPr>
      </p:pic>
      <p:pic>
        <p:nvPicPr>
          <p:cNvPr id="26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297733" y="3247745"/>
            <a:ext cx="360000" cy="360000"/>
          </a:xfrm>
          <a:prstGeom prst="rect">
            <a:avLst/>
          </a:prstGeom>
          <a:noFill/>
        </p:spPr>
      </p:pic>
      <p:pic>
        <p:nvPicPr>
          <p:cNvPr id="27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283887" y="3904088"/>
            <a:ext cx="387692" cy="360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 bwMode="auto">
          <a:xfrm>
            <a:off x="5193419" y="2545358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309636" y="3258468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207589" y="3925534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747386" y="3866693"/>
            <a:ext cx="249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при сумме контрактов: </a:t>
            </a:r>
            <a:endParaRPr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747386" y="4235053"/>
            <a:ext cx="287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1 млн </a:t>
            </a:r>
            <a:r>
              <a:rPr lang="ru-RU"/>
              <a:t>долларов США </a:t>
            </a:r>
            <a:endParaRPr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747386" y="45564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500 000 </a:t>
            </a:r>
            <a:r>
              <a:rPr lang="ru-RU"/>
              <a:t>долларов США </a:t>
            </a:r>
            <a:endParaRPr/>
          </a:p>
          <a:p>
            <a:pPr>
              <a:defRPr/>
            </a:pPr>
            <a:r>
              <a:rPr lang="ru-RU"/>
              <a:t>до 999 000 долларов США 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747386" y="51338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100 000 </a:t>
            </a:r>
            <a:r>
              <a:rPr lang="ru-RU"/>
              <a:t>долларов США </a:t>
            </a:r>
            <a:endParaRPr/>
          </a:p>
          <a:p>
            <a:pPr>
              <a:defRPr/>
            </a:pPr>
            <a:r>
              <a:rPr lang="ru-RU"/>
              <a:t>до 499 000 долларов США 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747386" y="57410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10 000 </a:t>
            </a:r>
            <a:r>
              <a:rPr lang="ru-RU"/>
              <a:t>долларов США </a:t>
            </a:r>
            <a:endParaRPr/>
          </a:p>
          <a:p>
            <a:pPr>
              <a:defRPr/>
            </a:pPr>
            <a:r>
              <a:rPr lang="ru-RU"/>
              <a:t>до 99 000 долларов США </a:t>
            </a:r>
            <a:endParaRPr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9708022" y="4653507"/>
            <a:ext cx="1529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– 1% годовых</a:t>
            </a:r>
            <a:endParaRPr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9708022" y="5221460"/>
            <a:ext cx="1529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– 3% годовых</a:t>
            </a:r>
            <a:endParaRPr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708021" y="5750224"/>
            <a:ext cx="2505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– 5,5% годовых, </a:t>
            </a:r>
            <a:r>
              <a:rPr lang="ru-RU" sz="1200"/>
              <a:t>(моногород  – </a:t>
            </a:r>
            <a:r>
              <a:rPr lang="ru-RU"/>
              <a:t>½</a:t>
            </a:r>
            <a:r>
              <a:rPr lang="ru-RU" sz="1200"/>
              <a:t> от ключевой ставки Банка России на дату заключения договора микрозайма)</a:t>
            </a:r>
            <a:r>
              <a:rPr lang="ru-RU" sz="1200" b="1">
                <a:solidFill>
                  <a:srgbClr val="C00000"/>
                </a:solidFill>
              </a:rPr>
              <a:t> </a:t>
            </a:r>
            <a:endParaRPr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9708022" y="4235743"/>
            <a:ext cx="170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– 0,1% годовых</a:t>
            </a:r>
            <a:endParaRPr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" y="508203"/>
            <a:ext cx="12158785" cy="63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2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2754</Words>
  <Application>Microsoft Office PowerPoint</Application>
  <PresentationFormat>Широкоэкранный</PresentationFormat>
  <Paragraphs>448</Paragraphs>
  <Slides>31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Circe</vt:lpstr>
      <vt:lpstr>Montserrat Regular</vt:lpstr>
      <vt:lpstr>Segoe UI Light</vt:lpstr>
      <vt:lpstr>Tahoma</vt:lpstr>
      <vt:lpstr>Times New Roman</vt:lpstr>
      <vt:lpstr>Тема Office</vt:lpstr>
      <vt:lpstr>Тема Office</vt:lpstr>
      <vt:lpstr>ФОНД ПОДДЕРЖКИ  ПРЕДПРИНИМАТЕЛЬСТВА  РЕСПУБЛИКИ ТАТАРСТАН Меры поддержки предпринимателей  в 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контактах регионального представителя </vt:lpstr>
      <vt:lpstr>КАК ПОЛУЧИТЬ УСЛУГИ ФОНДА? ОБРАТИТЬСЯ В ФОНД: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ПОДДЕРЖКИ  ПРЕДПРИНИМАТЕЛЬСТВА  РЕСПУБЛИКИ ТАТАРСТАН Меры поддержки предпринимателей  в  2023 году</dc:title>
  <dc:creator>EkonomOs</dc:creator>
  <cp:lastModifiedBy>EkonomOs</cp:lastModifiedBy>
  <cp:revision>1</cp:revision>
  <dcterms:modified xsi:type="dcterms:W3CDTF">2023-08-16T10:31:44Z</dcterms:modified>
</cp:coreProperties>
</file>