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0" r:id="rId3"/>
    <p:sldId id="262" r:id="rId4"/>
    <p:sldId id="258" r:id="rId5"/>
    <p:sldId id="257" r:id="rId6"/>
    <p:sldId id="261" r:id="rId7"/>
  </p:sldIdLst>
  <p:sldSz cx="9144000" cy="5143500" type="screen16x9"/>
  <p:notesSz cx="9144000" cy="51435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71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EC523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EC523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EC523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08428" y="132714"/>
            <a:ext cx="5327142" cy="12458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EC523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124326" y="951738"/>
            <a:ext cx="5712459" cy="21805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9.jpg"/><Relationship Id="rId7" Type="http://schemas.openxmlformats.org/officeDocument/2006/relationships/image" Target="../media/image12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hyperlink" Target="mailto:INFO@FPPRT.RU" TargetMode="External"/><Relationship Id="rId4" Type="http://schemas.openxmlformats.org/officeDocument/2006/relationships/image" Target="../media/image10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03765" y="0"/>
            <a:ext cx="9143999" cy="51309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16683" y="1482928"/>
            <a:ext cx="6774815" cy="24657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158115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ПАКЕТ </a:t>
            </a:r>
            <a:r>
              <a:rPr sz="3200" b="1" spc="-5" dirty="0">
                <a:solidFill>
                  <a:srgbClr val="FFFFFF"/>
                </a:solidFill>
                <a:latin typeface="Arial"/>
                <a:cs typeface="Arial"/>
              </a:rPr>
              <a:t>ДОПОЛНИТЕЛЬНЫХ</a:t>
            </a:r>
            <a:r>
              <a:rPr sz="3200" b="1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МЕР  </a:t>
            </a:r>
            <a:r>
              <a:rPr sz="3200" b="1" spc="-10" dirty="0">
                <a:solidFill>
                  <a:srgbClr val="FFFFFF"/>
                </a:solidFill>
                <a:latin typeface="Arial"/>
                <a:cs typeface="Arial"/>
              </a:rPr>
              <a:t>ПОДДЕРЖКИ</a:t>
            </a:r>
            <a:r>
              <a:rPr sz="3200" b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b="1" spc="-5" dirty="0">
                <a:solidFill>
                  <a:srgbClr val="FFFFFF"/>
                </a:solidFill>
                <a:latin typeface="Arial"/>
                <a:cs typeface="Arial"/>
              </a:rPr>
              <a:t>ДЛЯ</a:t>
            </a:r>
            <a:endParaRPr sz="3200" dirty="0">
              <a:latin typeface="Arial"/>
              <a:cs typeface="Arial"/>
            </a:endParaRPr>
          </a:p>
          <a:p>
            <a:pPr marL="12700" marR="2091055">
              <a:lnSpc>
                <a:spcPct val="100000"/>
              </a:lnSpc>
              <a:spcBef>
                <a:spcPts val="5"/>
              </a:spcBef>
            </a:pP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ПРЕ</a:t>
            </a:r>
            <a:r>
              <a:rPr sz="3200" b="1" spc="-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ПРИНИ</a:t>
            </a:r>
            <a:r>
              <a:rPr sz="3200" b="1" spc="-10" dirty="0">
                <a:solidFill>
                  <a:srgbClr val="FFFFFF"/>
                </a:solidFill>
                <a:latin typeface="Arial"/>
                <a:cs typeface="Arial"/>
              </a:rPr>
              <a:t>М</a:t>
            </a:r>
            <a:r>
              <a:rPr sz="3200" b="1" spc="-15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ТЕ</a:t>
            </a:r>
            <a:r>
              <a:rPr sz="3200" b="1" spc="-15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3200" b="1" spc="-10" dirty="0">
                <a:solidFill>
                  <a:srgbClr val="FFFFFF"/>
                </a:solidFill>
                <a:latin typeface="Arial"/>
                <a:cs typeface="Arial"/>
              </a:rPr>
              <a:t>Й</a:t>
            </a: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,  </a:t>
            </a:r>
            <a:r>
              <a:rPr sz="3200" b="1" spc="-35" dirty="0">
                <a:solidFill>
                  <a:srgbClr val="FFFFFF"/>
                </a:solidFill>
                <a:latin typeface="Arial"/>
                <a:cs typeface="Arial"/>
              </a:rPr>
              <a:t>НАПРАВЛЕННЫХ</a:t>
            </a:r>
            <a:r>
              <a:rPr sz="32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b="1" spc="-5" dirty="0">
                <a:solidFill>
                  <a:srgbClr val="FFFFFF"/>
                </a:solidFill>
                <a:latin typeface="Arial"/>
                <a:cs typeface="Arial"/>
              </a:rPr>
              <a:t>НА</a:t>
            </a:r>
            <a:endParaRPr sz="3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3200" b="1" spc="-35" dirty="0">
                <a:solidFill>
                  <a:srgbClr val="FFFFFF"/>
                </a:solidFill>
                <a:latin typeface="Arial"/>
                <a:cs typeface="Arial"/>
              </a:rPr>
              <a:t>ВОССТАНОВЛЕНИЕ</a:t>
            </a:r>
            <a:r>
              <a:rPr sz="32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b="1" spc="-5" dirty="0">
                <a:solidFill>
                  <a:srgbClr val="FFFFFF"/>
                </a:solidFill>
                <a:latin typeface="Arial"/>
                <a:cs typeface="Arial"/>
              </a:rPr>
              <a:t>ЭКОНОМИКИ</a:t>
            </a:r>
            <a:endParaRPr sz="3200" dirty="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63355" y="301924"/>
            <a:ext cx="6655434" cy="557530"/>
            <a:chOff x="463355" y="301924"/>
            <a:chExt cx="6655434" cy="557530"/>
          </a:xfrm>
        </p:grpSpPr>
        <p:sp>
          <p:nvSpPr>
            <p:cNvPr id="5" name="object 5"/>
            <p:cNvSpPr/>
            <p:nvPr/>
          </p:nvSpPr>
          <p:spPr>
            <a:xfrm>
              <a:off x="5805915" y="482147"/>
              <a:ext cx="900430" cy="377190"/>
            </a:xfrm>
            <a:custGeom>
              <a:avLst/>
              <a:gdLst/>
              <a:ahLst/>
              <a:cxnLst/>
              <a:rect l="l" t="t" r="r" b="b"/>
              <a:pathLst>
                <a:path w="900429" h="377190">
                  <a:moveTo>
                    <a:pt x="815742" y="0"/>
                  </a:moveTo>
                  <a:lnTo>
                    <a:pt x="774607" y="0"/>
                  </a:lnTo>
                  <a:lnTo>
                    <a:pt x="778514" y="20567"/>
                  </a:lnTo>
                  <a:lnTo>
                    <a:pt x="788753" y="36488"/>
                  </a:lnTo>
                  <a:lnTo>
                    <a:pt x="805505" y="46770"/>
                  </a:lnTo>
                  <a:lnTo>
                    <a:pt x="828950" y="50418"/>
                  </a:lnTo>
                  <a:lnTo>
                    <a:pt x="850995" y="46710"/>
                  </a:lnTo>
                  <a:lnTo>
                    <a:pt x="867387" y="36329"/>
                  </a:lnTo>
                  <a:lnTo>
                    <a:pt x="877826" y="20388"/>
                  </a:lnTo>
                  <a:lnTo>
                    <a:pt x="878751" y="15887"/>
                  </a:lnTo>
                  <a:lnTo>
                    <a:pt x="820417" y="15887"/>
                  </a:lnTo>
                  <a:lnTo>
                    <a:pt x="815742" y="9755"/>
                  </a:lnTo>
                  <a:lnTo>
                    <a:pt x="815742" y="0"/>
                  </a:lnTo>
                  <a:close/>
                </a:path>
                <a:path w="900429" h="377190">
                  <a:moveTo>
                    <a:pt x="882013" y="0"/>
                  </a:moveTo>
                  <a:lnTo>
                    <a:pt x="840878" y="0"/>
                  </a:lnTo>
                  <a:lnTo>
                    <a:pt x="840878" y="10179"/>
                  </a:lnTo>
                  <a:lnTo>
                    <a:pt x="836185" y="15887"/>
                  </a:lnTo>
                  <a:lnTo>
                    <a:pt x="878751" y="15887"/>
                  </a:lnTo>
                  <a:lnTo>
                    <a:pt x="882013" y="0"/>
                  </a:lnTo>
                  <a:close/>
                </a:path>
                <a:path w="900429" h="377190">
                  <a:moveTo>
                    <a:pt x="801237" y="61234"/>
                  </a:moveTo>
                  <a:lnTo>
                    <a:pt x="753507" y="61234"/>
                  </a:lnTo>
                  <a:lnTo>
                    <a:pt x="753507" y="173531"/>
                  </a:lnTo>
                  <a:lnTo>
                    <a:pt x="832818" y="137277"/>
                  </a:lnTo>
                  <a:lnTo>
                    <a:pt x="800170" y="137277"/>
                  </a:lnTo>
                  <a:lnTo>
                    <a:pt x="801237" y="131781"/>
                  </a:lnTo>
                  <a:lnTo>
                    <a:pt x="801237" y="61234"/>
                  </a:lnTo>
                  <a:close/>
                </a:path>
                <a:path w="900429" h="377190">
                  <a:moveTo>
                    <a:pt x="899914" y="61234"/>
                  </a:moveTo>
                  <a:lnTo>
                    <a:pt x="854299" y="61234"/>
                  </a:lnTo>
                  <a:lnTo>
                    <a:pt x="802303" y="137277"/>
                  </a:lnTo>
                  <a:lnTo>
                    <a:pt x="832818" y="137277"/>
                  </a:lnTo>
                  <a:lnTo>
                    <a:pt x="849089" y="129839"/>
                  </a:lnTo>
                  <a:lnTo>
                    <a:pt x="851100" y="126904"/>
                  </a:lnTo>
                  <a:lnTo>
                    <a:pt x="855512" y="126904"/>
                  </a:lnTo>
                  <a:lnTo>
                    <a:pt x="899914" y="106607"/>
                  </a:lnTo>
                  <a:lnTo>
                    <a:pt x="899914" y="61234"/>
                  </a:lnTo>
                  <a:close/>
                </a:path>
                <a:path w="900429" h="377190">
                  <a:moveTo>
                    <a:pt x="855512" y="126904"/>
                  </a:moveTo>
                  <a:lnTo>
                    <a:pt x="853233" y="126904"/>
                  </a:lnTo>
                  <a:lnTo>
                    <a:pt x="852953" y="128073"/>
                  </a:lnTo>
                  <a:lnTo>
                    <a:pt x="855512" y="126904"/>
                  </a:lnTo>
                  <a:close/>
                </a:path>
                <a:path w="900429" h="377190">
                  <a:moveTo>
                    <a:pt x="655274" y="57841"/>
                  </a:moveTo>
                  <a:lnTo>
                    <a:pt x="624136" y="63471"/>
                  </a:lnTo>
                  <a:lnTo>
                    <a:pt x="599274" y="79049"/>
                  </a:lnTo>
                  <a:lnTo>
                    <a:pt x="582805" y="102611"/>
                  </a:lnTo>
                  <a:lnTo>
                    <a:pt x="576845" y="132188"/>
                  </a:lnTo>
                  <a:lnTo>
                    <a:pt x="582805" y="161530"/>
                  </a:lnTo>
                  <a:lnTo>
                    <a:pt x="599274" y="184970"/>
                  </a:lnTo>
                  <a:lnTo>
                    <a:pt x="624136" y="200504"/>
                  </a:lnTo>
                  <a:lnTo>
                    <a:pt x="655274" y="206128"/>
                  </a:lnTo>
                  <a:lnTo>
                    <a:pt x="686682" y="200504"/>
                  </a:lnTo>
                  <a:lnTo>
                    <a:pt x="711739" y="184970"/>
                  </a:lnTo>
                  <a:lnTo>
                    <a:pt x="727793" y="162283"/>
                  </a:lnTo>
                  <a:lnTo>
                    <a:pt x="655274" y="162283"/>
                  </a:lnTo>
                  <a:lnTo>
                    <a:pt x="643678" y="159937"/>
                  </a:lnTo>
                  <a:lnTo>
                    <a:pt x="634580" y="153518"/>
                  </a:lnTo>
                  <a:lnTo>
                    <a:pt x="628639" y="143958"/>
                  </a:lnTo>
                  <a:lnTo>
                    <a:pt x="626512" y="132188"/>
                  </a:lnTo>
                  <a:lnTo>
                    <a:pt x="628639" y="120182"/>
                  </a:lnTo>
                  <a:lnTo>
                    <a:pt x="634580" y="110502"/>
                  </a:lnTo>
                  <a:lnTo>
                    <a:pt x="643678" y="104038"/>
                  </a:lnTo>
                  <a:lnTo>
                    <a:pt x="655274" y="101685"/>
                  </a:lnTo>
                  <a:lnTo>
                    <a:pt x="727675" y="101685"/>
                  </a:lnTo>
                  <a:lnTo>
                    <a:pt x="711739" y="79049"/>
                  </a:lnTo>
                  <a:lnTo>
                    <a:pt x="686682" y="63471"/>
                  </a:lnTo>
                  <a:lnTo>
                    <a:pt x="655274" y="57841"/>
                  </a:lnTo>
                  <a:close/>
                </a:path>
                <a:path w="900429" h="377190">
                  <a:moveTo>
                    <a:pt x="727675" y="101685"/>
                  </a:moveTo>
                  <a:lnTo>
                    <a:pt x="655274" y="101685"/>
                  </a:lnTo>
                  <a:lnTo>
                    <a:pt x="667050" y="104038"/>
                  </a:lnTo>
                  <a:lnTo>
                    <a:pt x="676128" y="110502"/>
                  </a:lnTo>
                  <a:lnTo>
                    <a:pt x="681970" y="120182"/>
                  </a:lnTo>
                  <a:lnTo>
                    <a:pt x="684037" y="132188"/>
                  </a:lnTo>
                  <a:lnTo>
                    <a:pt x="681970" y="143958"/>
                  </a:lnTo>
                  <a:lnTo>
                    <a:pt x="676128" y="153518"/>
                  </a:lnTo>
                  <a:lnTo>
                    <a:pt x="667050" y="159937"/>
                  </a:lnTo>
                  <a:lnTo>
                    <a:pt x="655274" y="162283"/>
                  </a:lnTo>
                  <a:lnTo>
                    <a:pt x="727793" y="162283"/>
                  </a:lnTo>
                  <a:lnTo>
                    <a:pt x="728326" y="161530"/>
                  </a:lnTo>
                  <a:lnTo>
                    <a:pt x="734326" y="132188"/>
                  </a:lnTo>
                  <a:lnTo>
                    <a:pt x="728326" y="102611"/>
                  </a:lnTo>
                  <a:lnTo>
                    <a:pt x="727675" y="101685"/>
                  </a:lnTo>
                  <a:close/>
                </a:path>
                <a:path w="900429" h="377190">
                  <a:moveTo>
                    <a:pt x="557255" y="133036"/>
                  </a:moveTo>
                  <a:lnTo>
                    <a:pt x="512494" y="133036"/>
                  </a:lnTo>
                  <a:lnTo>
                    <a:pt x="511427" y="136853"/>
                  </a:lnTo>
                  <a:lnTo>
                    <a:pt x="511428" y="202735"/>
                  </a:lnTo>
                  <a:lnTo>
                    <a:pt x="557255" y="202735"/>
                  </a:lnTo>
                  <a:lnTo>
                    <a:pt x="557255" y="133036"/>
                  </a:lnTo>
                  <a:close/>
                </a:path>
                <a:path w="900429" h="377190">
                  <a:moveTo>
                    <a:pt x="427683" y="61234"/>
                  </a:moveTo>
                  <a:lnTo>
                    <a:pt x="390174" y="61234"/>
                  </a:lnTo>
                  <a:lnTo>
                    <a:pt x="390174" y="202523"/>
                  </a:lnTo>
                  <a:lnTo>
                    <a:pt x="436215" y="202523"/>
                  </a:lnTo>
                  <a:lnTo>
                    <a:pt x="436215" y="136853"/>
                  </a:lnTo>
                  <a:lnTo>
                    <a:pt x="435149" y="132824"/>
                  </a:lnTo>
                  <a:lnTo>
                    <a:pt x="557255" y="132824"/>
                  </a:lnTo>
                  <a:lnTo>
                    <a:pt x="557255" y="118421"/>
                  </a:lnTo>
                  <a:lnTo>
                    <a:pt x="474132" y="118421"/>
                  </a:lnTo>
                  <a:lnTo>
                    <a:pt x="473706" y="116936"/>
                  </a:lnTo>
                  <a:lnTo>
                    <a:pt x="427683" y="61234"/>
                  </a:lnTo>
                  <a:close/>
                </a:path>
                <a:path w="900429" h="377190">
                  <a:moveTo>
                    <a:pt x="557255" y="132824"/>
                  </a:moveTo>
                  <a:lnTo>
                    <a:pt x="437282" y="132824"/>
                  </a:lnTo>
                  <a:lnTo>
                    <a:pt x="474133" y="175202"/>
                  </a:lnTo>
                  <a:lnTo>
                    <a:pt x="476052" y="175202"/>
                  </a:lnTo>
                  <a:lnTo>
                    <a:pt x="510361" y="133036"/>
                  </a:lnTo>
                  <a:lnTo>
                    <a:pt x="557255" y="133036"/>
                  </a:lnTo>
                  <a:lnTo>
                    <a:pt x="557255" y="132824"/>
                  </a:lnTo>
                  <a:close/>
                </a:path>
                <a:path w="900429" h="377190">
                  <a:moveTo>
                    <a:pt x="519747" y="61234"/>
                  </a:moveTo>
                  <a:lnTo>
                    <a:pt x="478399" y="114621"/>
                  </a:lnTo>
                  <a:lnTo>
                    <a:pt x="476479" y="116936"/>
                  </a:lnTo>
                  <a:lnTo>
                    <a:pt x="476266" y="118421"/>
                  </a:lnTo>
                  <a:lnTo>
                    <a:pt x="557255" y="118421"/>
                  </a:lnTo>
                  <a:lnTo>
                    <a:pt x="557255" y="61446"/>
                  </a:lnTo>
                  <a:lnTo>
                    <a:pt x="519747" y="61234"/>
                  </a:lnTo>
                  <a:close/>
                </a:path>
                <a:path w="900429" h="377190">
                  <a:moveTo>
                    <a:pt x="130201" y="155073"/>
                  </a:moveTo>
                  <a:lnTo>
                    <a:pt x="120309" y="157621"/>
                  </a:lnTo>
                  <a:lnTo>
                    <a:pt x="109877" y="160030"/>
                  </a:lnTo>
                  <a:lnTo>
                    <a:pt x="77237" y="166862"/>
                  </a:lnTo>
                  <a:lnTo>
                    <a:pt x="70135" y="168444"/>
                  </a:lnTo>
                  <a:lnTo>
                    <a:pt x="30026" y="188588"/>
                  </a:lnTo>
                  <a:lnTo>
                    <a:pt x="3189" y="241161"/>
                  </a:lnTo>
                  <a:lnTo>
                    <a:pt x="0" y="280917"/>
                  </a:lnTo>
                  <a:lnTo>
                    <a:pt x="5034" y="318523"/>
                  </a:lnTo>
                  <a:lnTo>
                    <a:pt x="19977" y="348998"/>
                  </a:lnTo>
                  <a:lnTo>
                    <a:pt x="44590" y="369424"/>
                  </a:lnTo>
                  <a:lnTo>
                    <a:pt x="78632" y="376880"/>
                  </a:lnTo>
                  <a:lnTo>
                    <a:pt x="110600" y="370540"/>
                  </a:lnTo>
                  <a:lnTo>
                    <a:pt x="134597" y="353812"/>
                  </a:lnTo>
                  <a:lnTo>
                    <a:pt x="135152" y="352942"/>
                  </a:lnTo>
                  <a:lnTo>
                    <a:pt x="78419" y="352942"/>
                  </a:lnTo>
                  <a:lnTo>
                    <a:pt x="57232" y="347890"/>
                  </a:lnTo>
                  <a:lnTo>
                    <a:pt x="41580" y="334297"/>
                  </a:lnTo>
                  <a:lnTo>
                    <a:pt x="31880" y="314507"/>
                  </a:lnTo>
                  <a:lnTo>
                    <a:pt x="28554" y="290866"/>
                  </a:lnTo>
                  <a:lnTo>
                    <a:pt x="36835" y="277270"/>
                  </a:lnTo>
                  <a:lnTo>
                    <a:pt x="49251" y="266158"/>
                  </a:lnTo>
                  <a:lnTo>
                    <a:pt x="50632" y="265454"/>
                  </a:lnTo>
                  <a:lnTo>
                    <a:pt x="25998" y="265454"/>
                  </a:lnTo>
                  <a:lnTo>
                    <a:pt x="26424" y="263333"/>
                  </a:lnTo>
                  <a:lnTo>
                    <a:pt x="27276" y="261212"/>
                  </a:lnTo>
                  <a:lnTo>
                    <a:pt x="27489" y="259304"/>
                  </a:lnTo>
                  <a:lnTo>
                    <a:pt x="38571" y="219663"/>
                  </a:lnTo>
                  <a:lnTo>
                    <a:pt x="76731" y="192958"/>
                  </a:lnTo>
                  <a:lnTo>
                    <a:pt x="106548" y="186636"/>
                  </a:lnTo>
                  <a:lnTo>
                    <a:pt x="115615" y="184670"/>
                  </a:lnTo>
                  <a:lnTo>
                    <a:pt x="124262" y="182668"/>
                  </a:lnTo>
                  <a:lnTo>
                    <a:pt x="131990" y="180746"/>
                  </a:lnTo>
                  <a:lnTo>
                    <a:pt x="138300" y="179019"/>
                  </a:lnTo>
                  <a:lnTo>
                    <a:pt x="130201" y="155073"/>
                  </a:lnTo>
                  <a:close/>
                </a:path>
                <a:path w="900429" h="377190">
                  <a:moveTo>
                    <a:pt x="138563" y="255911"/>
                  </a:moveTo>
                  <a:lnTo>
                    <a:pt x="79058" y="255911"/>
                  </a:lnTo>
                  <a:lnTo>
                    <a:pt x="98553" y="259168"/>
                  </a:lnTo>
                  <a:lnTo>
                    <a:pt x="113394" y="268621"/>
                  </a:lnTo>
                  <a:lnTo>
                    <a:pt x="122840" y="283794"/>
                  </a:lnTo>
                  <a:lnTo>
                    <a:pt x="126154" y="304209"/>
                  </a:lnTo>
                  <a:lnTo>
                    <a:pt x="122471" y="323715"/>
                  </a:lnTo>
                  <a:lnTo>
                    <a:pt x="112355" y="339145"/>
                  </a:lnTo>
                  <a:lnTo>
                    <a:pt x="97205" y="349291"/>
                  </a:lnTo>
                  <a:lnTo>
                    <a:pt x="78419" y="352942"/>
                  </a:lnTo>
                  <a:lnTo>
                    <a:pt x="135152" y="352942"/>
                  </a:lnTo>
                  <a:lnTo>
                    <a:pt x="149684" y="330132"/>
                  </a:lnTo>
                  <a:lnTo>
                    <a:pt x="154921" y="302936"/>
                  </a:lnTo>
                  <a:lnTo>
                    <a:pt x="149940" y="273866"/>
                  </a:lnTo>
                  <a:lnTo>
                    <a:pt x="138563" y="255911"/>
                  </a:lnTo>
                  <a:close/>
                </a:path>
                <a:path w="900429" h="377190">
                  <a:moveTo>
                    <a:pt x="85451" y="232407"/>
                  </a:moveTo>
                  <a:lnTo>
                    <a:pt x="67461" y="234799"/>
                  </a:lnTo>
                  <a:lnTo>
                    <a:pt x="50690" y="241541"/>
                  </a:lnTo>
                  <a:lnTo>
                    <a:pt x="36755" y="251977"/>
                  </a:lnTo>
                  <a:lnTo>
                    <a:pt x="27276" y="265454"/>
                  </a:lnTo>
                  <a:lnTo>
                    <a:pt x="50632" y="265454"/>
                  </a:lnTo>
                  <a:lnTo>
                    <a:pt x="63945" y="258661"/>
                  </a:lnTo>
                  <a:lnTo>
                    <a:pt x="79058" y="255911"/>
                  </a:lnTo>
                  <a:lnTo>
                    <a:pt x="138563" y="255911"/>
                  </a:lnTo>
                  <a:lnTo>
                    <a:pt x="135849" y="251627"/>
                  </a:lnTo>
                  <a:lnTo>
                    <a:pt x="113926" y="237410"/>
                  </a:lnTo>
                  <a:lnTo>
                    <a:pt x="85451" y="232407"/>
                  </a:lnTo>
                  <a:close/>
                </a:path>
                <a:path w="900429" h="377190">
                  <a:moveTo>
                    <a:pt x="202864" y="230710"/>
                  </a:moveTo>
                  <a:lnTo>
                    <a:pt x="174525" y="230710"/>
                  </a:lnTo>
                  <a:lnTo>
                    <a:pt x="174525" y="372006"/>
                  </a:lnTo>
                  <a:lnTo>
                    <a:pt x="199878" y="372006"/>
                  </a:lnTo>
                  <a:lnTo>
                    <a:pt x="231913" y="331972"/>
                  </a:lnTo>
                  <a:lnTo>
                    <a:pt x="201584" y="331972"/>
                  </a:lnTo>
                  <a:lnTo>
                    <a:pt x="202224" y="329639"/>
                  </a:lnTo>
                  <a:lnTo>
                    <a:pt x="202864" y="326458"/>
                  </a:lnTo>
                  <a:lnTo>
                    <a:pt x="202864" y="230710"/>
                  </a:lnTo>
                  <a:close/>
                </a:path>
                <a:path w="900429" h="377190">
                  <a:moveTo>
                    <a:pt x="309416" y="270526"/>
                  </a:moveTo>
                  <a:lnTo>
                    <a:pt x="282360" y="270526"/>
                  </a:lnTo>
                  <a:lnTo>
                    <a:pt x="281720" y="272646"/>
                  </a:lnTo>
                  <a:lnTo>
                    <a:pt x="281081" y="276463"/>
                  </a:lnTo>
                  <a:lnTo>
                    <a:pt x="281081" y="372006"/>
                  </a:lnTo>
                  <a:lnTo>
                    <a:pt x="309416" y="372006"/>
                  </a:lnTo>
                  <a:lnTo>
                    <a:pt x="309416" y="270526"/>
                  </a:lnTo>
                  <a:close/>
                </a:path>
                <a:path w="900429" h="377190">
                  <a:moveTo>
                    <a:pt x="309416" y="230710"/>
                  </a:moveTo>
                  <a:lnTo>
                    <a:pt x="284049" y="230710"/>
                  </a:lnTo>
                  <a:lnTo>
                    <a:pt x="202864" y="331972"/>
                  </a:lnTo>
                  <a:lnTo>
                    <a:pt x="231913" y="331972"/>
                  </a:lnTo>
                  <a:lnTo>
                    <a:pt x="281081" y="270526"/>
                  </a:lnTo>
                  <a:lnTo>
                    <a:pt x="309416" y="270526"/>
                  </a:lnTo>
                  <a:lnTo>
                    <a:pt x="309416" y="230710"/>
                  </a:lnTo>
                  <a:close/>
                </a:path>
                <a:path w="900429" h="377190">
                  <a:moveTo>
                    <a:pt x="438846" y="250627"/>
                  </a:moveTo>
                  <a:lnTo>
                    <a:pt x="384859" y="250627"/>
                  </a:lnTo>
                  <a:lnTo>
                    <a:pt x="397265" y="252015"/>
                  </a:lnTo>
                  <a:lnTo>
                    <a:pt x="406273" y="256023"/>
                  </a:lnTo>
                  <a:lnTo>
                    <a:pt x="411765" y="262414"/>
                  </a:lnTo>
                  <a:lnTo>
                    <a:pt x="413622" y="270950"/>
                  </a:lnTo>
                  <a:lnTo>
                    <a:pt x="412032" y="278704"/>
                  </a:lnTo>
                  <a:lnTo>
                    <a:pt x="407464" y="284805"/>
                  </a:lnTo>
                  <a:lnTo>
                    <a:pt x="400220" y="288798"/>
                  </a:lnTo>
                  <a:lnTo>
                    <a:pt x="390601" y="290230"/>
                  </a:lnTo>
                  <a:lnTo>
                    <a:pt x="368238" y="290230"/>
                  </a:lnTo>
                  <a:lnTo>
                    <a:pt x="368238" y="312267"/>
                  </a:lnTo>
                  <a:lnTo>
                    <a:pt x="411864" y="316692"/>
                  </a:lnTo>
                  <a:lnTo>
                    <a:pt x="417721" y="327022"/>
                  </a:lnTo>
                  <a:lnTo>
                    <a:pt x="442017" y="315916"/>
                  </a:lnTo>
                  <a:lnTo>
                    <a:pt x="439142" y="310710"/>
                  </a:lnTo>
                  <a:lnTo>
                    <a:pt x="429874" y="303339"/>
                  </a:lnTo>
                  <a:lnTo>
                    <a:pt x="417248" y="299561"/>
                  </a:lnTo>
                  <a:lnTo>
                    <a:pt x="417248" y="298925"/>
                  </a:lnTo>
                  <a:lnTo>
                    <a:pt x="428244" y="293517"/>
                  </a:lnTo>
                  <a:lnTo>
                    <a:pt x="436022" y="286185"/>
                  </a:lnTo>
                  <a:lnTo>
                    <a:pt x="440644" y="276909"/>
                  </a:lnTo>
                  <a:lnTo>
                    <a:pt x="442171" y="265666"/>
                  </a:lnTo>
                  <a:lnTo>
                    <a:pt x="438846" y="250627"/>
                  </a:lnTo>
                  <a:close/>
                </a:path>
                <a:path w="900429" h="377190">
                  <a:moveTo>
                    <a:pt x="388681" y="226893"/>
                  </a:moveTo>
                  <a:lnTo>
                    <a:pt x="373859" y="227956"/>
                  </a:lnTo>
                  <a:lnTo>
                    <a:pt x="359072" y="231265"/>
                  </a:lnTo>
                  <a:lnTo>
                    <a:pt x="344762" y="236995"/>
                  </a:lnTo>
                  <a:lnTo>
                    <a:pt x="331370" y="245325"/>
                  </a:lnTo>
                  <a:lnTo>
                    <a:pt x="342445" y="265454"/>
                  </a:lnTo>
                  <a:lnTo>
                    <a:pt x="352574" y="258932"/>
                  </a:lnTo>
                  <a:lnTo>
                    <a:pt x="363405" y="254302"/>
                  </a:lnTo>
                  <a:lnTo>
                    <a:pt x="374360" y="251542"/>
                  </a:lnTo>
                  <a:lnTo>
                    <a:pt x="384859" y="250627"/>
                  </a:lnTo>
                  <a:lnTo>
                    <a:pt x="438846" y="250627"/>
                  </a:lnTo>
                  <a:lnTo>
                    <a:pt x="438638" y="249684"/>
                  </a:lnTo>
                  <a:lnTo>
                    <a:pt x="428292" y="237459"/>
                  </a:lnTo>
                  <a:lnTo>
                    <a:pt x="411513" y="229643"/>
                  </a:lnTo>
                  <a:lnTo>
                    <a:pt x="388681" y="226893"/>
                  </a:lnTo>
                  <a:close/>
                </a:path>
                <a:path w="900429" h="377190">
                  <a:moveTo>
                    <a:pt x="339245" y="337680"/>
                  </a:moveTo>
                  <a:lnTo>
                    <a:pt x="327957" y="358026"/>
                  </a:lnTo>
                  <a:lnTo>
                    <a:pt x="336584" y="364111"/>
                  </a:lnTo>
                  <a:lnTo>
                    <a:pt x="366241" y="350554"/>
                  </a:lnTo>
                  <a:lnTo>
                    <a:pt x="359926" y="348836"/>
                  </a:lnTo>
                  <a:lnTo>
                    <a:pt x="348868" y="343944"/>
                  </a:lnTo>
                  <a:lnTo>
                    <a:pt x="339245" y="337680"/>
                  </a:lnTo>
                  <a:close/>
                </a:path>
                <a:path w="900429" h="377190">
                  <a:moveTo>
                    <a:pt x="494807" y="230922"/>
                  </a:moveTo>
                  <a:lnTo>
                    <a:pt x="466471" y="230922"/>
                  </a:lnTo>
                  <a:lnTo>
                    <a:pt x="466471" y="304738"/>
                  </a:lnTo>
                  <a:lnTo>
                    <a:pt x="501457" y="288746"/>
                  </a:lnTo>
                  <a:lnTo>
                    <a:pt x="494807" y="288746"/>
                  </a:lnTo>
                  <a:lnTo>
                    <a:pt x="494807" y="230922"/>
                  </a:lnTo>
                  <a:close/>
                </a:path>
                <a:path w="900429" h="377190">
                  <a:moveTo>
                    <a:pt x="599439" y="230922"/>
                  </a:moveTo>
                  <a:lnTo>
                    <a:pt x="571103" y="230922"/>
                  </a:lnTo>
                  <a:lnTo>
                    <a:pt x="571103" y="256910"/>
                  </a:lnTo>
                  <a:lnTo>
                    <a:pt x="599439" y="243957"/>
                  </a:lnTo>
                  <a:lnTo>
                    <a:pt x="599439" y="23092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858769" y="433849"/>
              <a:ext cx="137632" cy="8499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063781" y="385568"/>
              <a:ext cx="54610" cy="40005"/>
            </a:xfrm>
            <a:custGeom>
              <a:avLst/>
              <a:gdLst/>
              <a:ahLst/>
              <a:cxnLst/>
              <a:rect l="l" t="t" r="r" b="b"/>
              <a:pathLst>
                <a:path w="54609" h="40004">
                  <a:moveTo>
                    <a:pt x="39796" y="0"/>
                  </a:moveTo>
                  <a:lnTo>
                    <a:pt x="0" y="39562"/>
                  </a:lnTo>
                  <a:lnTo>
                    <a:pt x="54522" y="14640"/>
                  </a:lnTo>
                  <a:lnTo>
                    <a:pt x="3979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63355" y="301924"/>
              <a:ext cx="466849" cy="46736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033983" y="300329"/>
            <a:ext cx="2160905" cy="3790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55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МИНИСТЕРСТВО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ЭКОНОМИКИ  РЕСПУБЛИКИ</a:t>
            </a:r>
            <a:r>
              <a:rPr sz="11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ТАТАРСТАН</a:t>
            </a:r>
            <a:endParaRPr sz="11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11593" y="327151"/>
            <a:ext cx="1328420" cy="880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spc="-10" dirty="0">
                <a:solidFill>
                  <a:srgbClr val="FFFFFF"/>
                </a:solidFill>
              </a:rPr>
              <a:t>m</a:t>
            </a:r>
            <a:r>
              <a:rPr sz="1400" dirty="0">
                <a:solidFill>
                  <a:srgbClr val="FFFFFF"/>
                </a:solidFill>
              </a:rPr>
              <a:t>ert.t</a:t>
            </a:r>
            <a:r>
              <a:rPr sz="1400" spc="-15" dirty="0">
                <a:solidFill>
                  <a:srgbClr val="FFFFFF"/>
                </a:solidFill>
              </a:rPr>
              <a:t>a</a:t>
            </a:r>
            <a:r>
              <a:rPr sz="1400" dirty="0">
                <a:solidFill>
                  <a:srgbClr val="FFFFFF"/>
                </a:solidFill>
              </a:rPr>
              <a:t>t</a:t>
            </a:r>
            <a:r>
              <a:rPr sz="1400" spc="-15" dirty="0">
                <a:solidFill>
                  <a:srgbClr val="FFFFFF"/>
                </a:solidFill>
              </a:rPr>
              <a:t>a</a:t>
            </a:r>
            <a:r>
              <a:rPr sz="1400" dirty="0">
                <a:solidFill>
                  <a:srgbClr val="FFFFFF"/>
                </a:solidFill>
              </a:rPr>
              <a:t>r</a:t>
            </a:r>
            <a:r>
              <a:rPr sz="1400" spc="-10" dirty="0">
                <a:solidFill>
                  <a:srgbClr val="FFFFFF"/>
                </a:solidFill>
              </a:rPr>
              <a:t>st</a:t>
            </a:r>
            <a:r>
              <a:rPr sz="1400" dirty="0">
                <a:solidFill>
                  <a:srgbClr val="FFFFFF"/>
                </a:solidFill>
              </a:rPr>
              <a:t>an</a:t>
            </a:r>
            <a:r>
              <a:rPr sz="1400" spc="-10" dirty="0">
                <a:solidFill>
                  <a:srgbClr val="FFFFFF"/>
                </a:solidFill>
              </a:rPr>
              <a:t>.</a:t>
            </a:r>
            <a:r>
              <a:rPr sz="1400" spc="-15" dirty="0">
                <a:solidFill>
                  <a:srgbClr val="FFFFFF"/>
                </a:solidFill>
              </a:rPr>
              <a:t>r</a:t>
            </a:r>
            <a:r>
              <a:rPr sz="1400" dirty="0">
                <a:solidFill>
                  <a:srgbClr val="FFFFFF"/>
                </a:solidFill>
              </a:rPr>
              <a:t>u  </a:t>
            </a:r>
            <a:r>
              <a:rPr sz="1400" spc="-5" dirty="0">
                <a:solidFill>
                  <a:srgbClr val="FFFFFF"/>
                </a:solidFill>
              </a:rPr>
              <a:t>fpprt.ru  garfondrt.ru  фасттрек.рф</a:t>
            </a:r>
            <a:endParaRPr sz="1400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72379DBA-EE87-47E1-9EEC-EEBC683850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41581" y="0"/>
            <a:ext cx="3420139" cy="1309021"/>
          </a:xfrm>
          <a:prstGeom prst="rect">
            <a:avLst/>
          </a:prstGeom>
        </p:spPr>
      </p:pic>
      <p:sp>
        <p:nvSpPr>
          <p:cNvPr id="12" name="object 6">
            <a:extLst>
              <a:ext uri="{FF2B5EF4-FFF2-40B4-BE49-F238E27FC236}">
                <a16:creationId xmlns:a16="http://schemas.microsoft.com/office/drawing/2014/main" id="{D8F9A0AF-D488-470C-8DC2-0D1EE6D1F905}"/>
              </a:ext>
            </a:extLst>
          </p:cNvPr>
          <p:cNvSpPr txBox="1"/>
          <p:nvPr/>
        </p:nvSpPr>
        <p:spPr>
          <a:xfrm>
            <a:off x="1428744" y="4190714"/>
            <a:ext cx="6078979" cy="1051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400" b="1" spc="-5" dirty="0">
                <a:solidFill>
                  <a:schemeClr val="bg1"/>
                </a:solidFill>
                <a:latin typeface="Arial"/>
                <a:cs typeface="Arial"/>
              </a:rPr>
              <a:t>По всем возникшим вопросам можете обратится к вашему региональному представителю: Сафину Руслану </a:t>
            </a:r>
            <a:r>
              <a:rPr lang="ru-RU" sz="1400" b="1" spc="-5" dirty="0" err="1">
                <a:solidFill>
                  <a:schemeClr val="bg1"/>
                </a:solidFill>
                <a:latin typeface="Arial"/>
                <a:cs typeface="Arial"/>
              </a:rPr>
              <a:t>Раисовичу</a:t>
            </a:r>
            <a:r>
              <a:rPr lang="ru-RU" sz="1400" b="1" spc="-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400" b="1" spc="-5" dirty="0">
                <a:solidFill>
                  <a:schemeClr val="bg1"/>
                </a:solidFill>
                <a:latin typeface="Arial"/>
                <a:cs typeface="Arial"/>
              </a:rPr>
              <a:t>тел. 89673729286 \ </a:t>
            </a:r>
            <a:r>
              <a:rPr sz="1400" b="1" dirty="0">
                <a:solidFill>
                  <a:schemeClr val="bg1"/>
                </a:solidFill>
                <a:latin typeface="Arial"/>
                <a:cs typeface="Arial"/>
              </a:rPr>
              <a:t>(843)</a:t>
            </a:r>
            <a:r>
              <a:rPr sz="1400" b="1" spc="-4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chemeClr val="bg1"/>
                </a:solidFill>
                <a:latin typeface="Arial"/>
                <a:cs typeface="Arial"/>
              </a:rPr>
              <a:t>524-90-90</a:t>
            </a:r>
            <a:endParaRPr lang="ru-RU" sz="1400" b="1" dirty="0">
              <a:solidFill>
                <a:schemeClr val="bg1"/>
              </a:solidFill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400" b="1" dirty="0">
                <a:solidFill>
                  <a:schemeClr val="bg1"/>
                </a:solidFill>
                <a:latin typeface="Arial"/>
                <a:cs typeface="Arial"/>
              </a:rPr>
              <a:t>с. Новошешминск ул. Советская 80 каб. 310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9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"/>
            <a:ext cx="2618231" cy="5143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45465" y="362203"/>
            <a:ext cx="17310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М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ИК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1200" b="1" spc="-15" dirty="0">
                <a:solidFill>
                  <a:srgbClr val="FFFFFF"/>
                </a:solidFill>
                <a:latin typeface="Arial"/>
                <a:cs typeface="Arial"/>
              </a:rPr>
              <a:t>Ф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ИН</a:t>
            </a:r>
            <a:r>
              <a:rPr sz="1200" b="1" spc="-40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sz="1200" b="1" spc="-30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ОВЫЙ  ПРОДУКТ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«ПЕРЕЗАГРУЗКА»</a:t>
            </a:r>
            <a:endParaRPr sz="1200" dirty="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042411" y="372872"/>
          <a:ext cx="5605145" cy="36232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83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21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56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Для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СМСП </a:t>
                      </a:r>
                      <a:r>
                        <a:rPr sz="12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Республики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Татарстан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C52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03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СУММА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От 300 000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до 5 000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000</a:t>
                      </a:r>
                      <a:r>
                        <a:rPr sz="9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рублей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03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ЦЕЛЬ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Предоставляется на любые обоснованные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цели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162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СРОК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От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3 до 36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месяцев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034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ПРОЦЕНТНАЯ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СТАВКА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6%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годовых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03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ОТСРОЧКА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отсрочка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выплаты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основного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долга на 6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месяцев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56817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ОБЕСПЕЧЕНИЕ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050"/>
                        </a:lnSpc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300 000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руб.: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90170" marR="1045210">
                        <a:lnSpc>
                          <a:spcPct val="106700"/>
                        </a:lnSpc>
                        <a:spcBef>
                          <a:spcPts val="10"/>
                        </a:spcBef>
                        <a:tabLst>
                          <a:tab pos="260985" algn="l"/>
                        </a:tabLst>
                      </a:pPr>
                      <a:r>
                        <a:rPr sz="900" dirty="0">
                          <a:latin typeface="Arial"/>
                          <a:cs typeface="Arial"/>
                        </a:rPr>
                        <a:t>-	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поручительство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ФЛ/ИП/ЮЛ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или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залог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имущества 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от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300 001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до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1 000 000</a:t>
                      </a:r>
                      <a:r>
                        <a:rPr sz="9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рублей: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184785" indent="-95250">
                        <a:lnSpc>
                          <a:spcPct val="100000"/>
                        </a:lnSpc>
                        <a:spcBef>
                          <a:spcPts val="70"/>
                        </a:spcBef>
                        <a:buChar char="–"/>
                        <a:tabLst>
                          <a:tab pos="185420" algn="l"/>
                        </a:tabLst>
                      </a:pPr>
                      <a:r>
                        <a:rPr sz="900" b="1" spc="-10" dirty="0">
                          <a:latin typeface="Arial"/>
                          <a:cs typeface="Arial"/>
                        </a:rPr>
                        <a:t>поручительство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ФЛ/ИП/ЮЛ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+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залог</a:t>
                      </a:r>
                      <a:r>
                        <a:rPr sz="900" b="1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имущества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90170" marR="60325">
                        <a:lnSpc>
                          <a:spcPts val="1160"/>
                        </a:lnSpc>
                        <a:spcBef>
                          <a:spcPts val="50"/>
                        </a:spcBef>
                        <a:buChar char="–"/>
                        <a:tabLst>
                          <a:tab pos="191770" algn="l"/>
                        </a:tabLst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поручительство ФЛ/ИП/ЮЛ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+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поручительство Гарантийного Фонда  РТ на 50 процентов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от 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суммы</a:t>
                      </a:r>
                      <a:r>
                        <a:rPr sz="900" b="1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микрозайма.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901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от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1 000 001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до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5 000 000</a:t>
                      </a:r>
                      <a:r>
                        <a:rPr sz="9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рублей: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184785" indent="-95250">
                        <a:lnSpc>
                          <a:spcPct val="100000"/>
                        </a:lnSpc>
                        <a:spcBef>
                          <a:spcPts val="75"/>
                        </a:spcBef>
                        <a:buChar char="–"/>
                        <a:tabLst>
                          <a:tab pos="185420" algn="l"/>
                        </a:tabLst>
                      </a:pPr>
                      <a:r>
                        <a:rPr sz="900" b="1" spc="-10" dirty="0">
                          <a:latin typeface="Arial"/>
                          <a:cs typeface="Arial"/>
                        </a:rPr>
                        <a:t>поручительство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ФЛ/ИП/ЮЛ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+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залог</a:t>
                      </a:r>
                      <a:r>
                        <a:rPr sz="900" b="1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имущества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90170" marR="60325">
                        <a:lnSpc>
                          <a:spcPct val="106700"/>
                        </a:lnSpc>
                        <a:spcBef>
                          <a:spcPts val="10"/>
                        </a:spcBef>
                        <a:buChar char="–"/>
                        <a:tabLst>
                          <a:tab pos="191770" algn="l"/>
                        </a:tabLst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поручительство ФЛ/ИП/ЮЛ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+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поручительство Гарантийного Фонда  РТ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до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50 процентов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от 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суммы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микрозайма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+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залог</a:t>
                      </a:r>
                      <a:r>
                        <a:rPr sz="900" b="1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имущества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688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ПОДАТЬ</a:t>
                      </a:r>
                      <a:r>
                        <a:rPr sz="9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ЗАЯВКУ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u="sng" spc="-22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ФАСТТРЕК.РФ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7239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через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МФЦ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для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бизнеса (г. Казань, 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ул.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Петербургская,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д.</a:t>
                      </a:r>
                      <a:r>
                        <a:rPr sz="900" b="1" spc="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28).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3332734" y="4288748"/>
            <a:ext cx="5314822" cy="4873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050" b="1" spc="-5" dirty="0">
                <a:latin typeface="Arial"/>
                <a:cs typeface="Arial"/>
              </a:rPr>
              <a:t>По всем возникшим вопросам можете обратится к вашему региональному представителю: Сафину Руслану </a:t>
            </a:r>
            <a:r>
              <a:rPr lang="ru-RU" sz="1050" b="1" spc="-5" dirty="0" err="1">
                <a:latin typeface="Arial"/>
                <a:cs typeface="Arial"/>
              </a:rPr>
              <a:t>Раисовичу</a:t>
            </a:r>
            <a:r>
              <a:rPr lang="ru-RU" sz="1050" b="1" spc="-5" dirty="0">
                <a:latin typeface="Arial"/>
                <a:cs typeface="Arial"/>
              </a:rPr>
              <a:t> тел. 89673729286 \ </a:t>
            </a:r>
            <a:r>
              <a:rPr sz="1050" b="1" dirty="0">
                <a:latin typeface="Arial"/>
                <a:cs typeface="Arial"/>
              </a:rPr>
              <a:t>(843)</a:t>
            </a:r>
            <a:r>
              <a:rPr sz="1050" b="1" spc="-40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524-90-90</a:t>
            </a:r>
            <a:endParaRPr lang="ru-RU" sz="1050" b="1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9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"/>
            <a:ext cx="2618231" cy="5143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45465" y="362203"/>
            <a:ext cx="17310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М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ИК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1200" b="1" spc="-15" dirty="0">
                <a:solidFill>
                  <a:srgbClr val="FFFFFF"/>
                </a:solidFill>
                <a:latin typeface="Arial"/>
                <a:cs typeface="Arial"/>
              </a:rPr>
              <a:t>Ф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ИН</a:t>
            </a:r>
            <a:r>
              <a:rPr sz="1200" b="1" spc="-40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sz="1200" b="1" spc="-30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ОВЫЙ  ПРОДУКТ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«</a:t>
            </a:r>
            <a:r>
              <a:rPr lang="ru-RU" sz="1200" b="1" spc="-10" dirty="0">
                <a:solidFill>
                  <a:srgbClr val="FFFFFF"/>
                </a:solidFill>
                <a:latin typeface="Arial"/>
                <a:cs typeface="Arial"/>
              </a:rPr>
              <a:t>САМОЗАНЯТЫЕ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»</a:t>
            </a:r>
            <a:endParaRPr sz="1200" dirty="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/>
          </p:nvPr>
        </p:nvGraphicFramePr>
        <p:xfrm>
          <a:off x="3048000" y="372872"/>
          <a:ext cx="5599556" cy="39920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1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56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200" b="1" spc="-5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Для</a:t>
                      </a:r>
                      <a:r>
                        <a:rPr lang="ru-RU"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самозанятых применяющих НПД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C52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03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СУММА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900" b="1" spc="-5" dirty="0" err="1">
                          <a:latin typeface="Arial"/>
                          <a:cs typeface="Arial"/>
                        </a:rPr>
                        <a:t>От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50 000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до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 500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000</a:t>
                      </a:r>
                      <a:r>
                        <a:rPr sz="9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рублей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03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ЦЕЛЬ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Предоставляется на любые обоснованные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цели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162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СРОК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От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3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до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24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месяцев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1488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ПРОЦЕНТНАЯ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СТАВКА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900" b="1">
                          <a:latin typeface="Arial"/>
                          <a:cs typeface="Arial"/>
                        </a:rPr>
                        <a:t>%</a:t>
                      </a:r>
                      <a:r>
                        <a:rPr sz="900" b="1" spc="-15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>
                          <a:latin typeface="Arial"/>
                          <a:cs typeface="Arial"/>
                        </a:rPr>
                        <a:t>годовых</a:t>
                      </a:r>
                      <a:endParaRPr lang="ru-RU" sz="900" b="1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717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5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spc="-1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ПОРЯДОК ПОГАШЕНИЯ</a:t>
                      </a: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60325" lvl="0" indent="0" defTabSz="914400" eaLnBrk="1" fontAlgn="auto" latinLnBrk="0" hangingPunct="1">
                        <a:lnSpc>
                          <a:spcPct val="1067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91770" algn="l"/>
                        </a:tabLst>
                        <a:defRPr/>
                      </a:pPr>
                      <a:r>
                        <a:rPr lang="ru-RU" sz="900" b="1" spc="-5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Проценты и основной долг – ежемесячно (возможно предоставление отсрочки по уплате основного долга на 6 месяцев).</a:t>
                      </a:r>
                      <a:endParaRPr lang="ru-RU" sz="900" dirty="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3874">
                <a:tc>
                  <a:txBody>
                    <a:bodyPr/>
                    <a:lstStyle/>
                    <a:p>
                      <a:pPr marL="717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5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Arial"/>
                          <a:cs typeface="Arial"/>
                        </a:rPr>
                        <a:t>ОБЕСПЕЧЕНИЕ</a:t>
                      </a:r>
                      <a:endParaRPr lang="ru-RU" sz="900" dirty="0">
                        <a:latin typeface="Arial"/>
                        <a:cs typeface="Arial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endParaRPr sz="900" b="1" spc="-1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045210">
                        <a:lnSpc>
                          <a:spcPct val="106700"/>
                        </a:lnSpc>
                        <a:spcBef>
                          <a:spcPts val="10"/>
                        </a:spcBef>
                        <a:tabLst>
                          <a:tab pos="260985" algn="l"/>
                        </a:tabLst>
                      </a:pPr>
                      <a:r>
                        <a:rPr lang="ru-RU" sz="900" b="1" spc="-5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от 50 000 до 100 000 руб.:</a:t>
                      </a:r>
                    </a:p>
                    <a:p>
                      <a:pPr marL="90170" marR="1045210">
                        <a:lnSpc>
                          <a:spcPct val="106700"/>
                        </a:lnSpc>
                        <a:spcBef>
                          <a:spcPts val="10"/>
                        </a:spcBef>
                        <a:tabLst>
                          <a:tab pos="260985" algn="l"/>
                        </a:tabLst>
                      </a:pPr>
                      <a:r>
                        <a:rPr lang="ru-RU" sz="900" b="1" spc="-10" dirty="0">
                          <a:latin typeface="Arial"/>
                          <a:cs typeface="Arial"/>
                        </a:rPr>
                        <a:t>- поручительство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ФЛ/ИП/ЮЛ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или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залог </a:t>
                      </a:r>
                      <a:r>
                        <a:rPr lang="ru-RU" sz="900" b="1" spc="-10" dirty="0">
                          <a:latin typeface="Arial"/>
                          <a:cs typeface="Arial"/>
                        </a:rPr>
                        <a:t>имущества 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от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100 001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до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200 000</a:t>
                      </a:r>
                      <a:r>
                        <a:rPr lang="ru-RU" sz="9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ru-RU" sz="900" b="1" spc="-10" dirty="0">
                          <a:latin typeface="Arial"/>
                          <a:cs typeface="Arial"/>
                        </a:rPr>
                        <a:t>руб.:</a:t>
                      </a:r>
                      <a:endParaRPr lang="ru-RU" sz="900" dirty="0">
                        <a:latin typeface="Arial"/>
                        <a:cs typeface="Arial"/>
                      </a:endParaRPr>
                    </a:p>
                    <a:p>
                      <a:pPr marL="89535" indent="0">
                        <a:lnSpc>
                          <a:spcPct val="100000"/>
                        </a:lnSpc>
                        <a:spcBef>
                          <a:spcPts val="70"/>
                        </a:spcBef>
                        <a:buNone/>
                        <a:tabLst>
                          <a:tab pos="185420" algn="l"/>
                        </a:tabLst>
                      </a:pPr>
                      <a:r>
                        <a:rPr lang="ru-RU" sz="900" b="1" spc="-10" dirty="0">
                          <a:latin typeface="Arial"/>
                          <a:cs typeface="Arial"/>
                        </a:rPr>
                        <a:t>- поручительство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ФЛ/ИП/ЮЛ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+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залог</a:t>
                      </a:r>
                      <a:r>
                        <a:rPr lang="ru-RU" sz="900" b="1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ru-RU" sz="900" b="1" spc="-15" dirty="0">
                          <a:latin typeface="Arial"/>
                          <a:cs typeface="Arial"/>
                        </a:rPr>
                        <a:t>имущества не менее 50% </a:t>
                      </a:r>
                      <a:endParaRPr lang="ru-RU" sz="900" dirty="0">
                        <a:latin typeface="Arial"/>
                        <a:cs typeface="Arial"/>
                      </a:endParaRPr>
                    </a:p>
                    <a:p>
                      <a:pPr marL="90170" marR="60325">
                        <a:lnSpc>
                          <a:spcPts val="1160"/>
                        </a:lnSpc>
                        <a:spcBef>
                          <a:spcPts val="50"/>
                        </a:spcBef>
                        <a:buNone/>
                        <a:tabLst>
                          <a:tab pos="191770" algn="l"/>
                        </a:tabLst>
                      </a:pPr>
                      <a:r>
                        <a:rPr lang="ru-RU" sz="900" b="1" spc="-5" dirty="0">
                          <a:latin typeface="Arial"/>
                          <a:cs typeface="Arial"/>
                        </a:rPr>
                        <a:t>- поручительство ФЛ/ИП/ЮЛ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+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поручительство Гарантийного Фонда  РТ на 50 процентов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от </a:t>
                      </a:r>
                      <a:r>
                        <a:rPr lang="ru-RU" sz="900" b="1" spc="-15" dirty="0">
                          <a:latin typeface="Arial"/>
                          <a:cs typeface="Arial"/>
                        </a:rPr>
                        <a:t>суммы</a:t>
                      </a:r>
                      <a:r>
                        <a:rPr lang="ru-RU" sz="900" b="1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микрозайма.</a:t>
                      </a:r>
                      <a:endParaRPr lang="ru-RU" sz="900" dirty="0">
                        <a:latin typeface="Arial"/>
                        <a:cs typeface="Arial"/>
                      </a:endParaRPr>
                    </a:p>
                    <a:p>
                      <a:pPr marL="901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lang="ru-RU" sz="900" b="1" dirty="0">
                          <a:latin typeface="Arial"/>
                          <a:cs typeface="Arial"/>
                        </a:rPr>
                        <a:t>от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200 001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до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500 000</a:t>
                      </a:r>
                      <a:r>
                        <a:rPr lang="ru-RU" sz="9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ru-RU" sz="900" b="1" spc="-10" dirty="0">
                          <a:latin typeface="Arial"/>
                          <a:cs typeface="Arial"/>
                        </a:rPr>
                        <a:t>рублей:</a:t>
                      </a:r>
                      <a:endParaRPr lang="ru-RU" sz="900" dirty="0">
                        <a:latin typeface="Arial"/>
                        <a:cs typeface="Arial"/>
                      </a:endParaRPr>
                    </a:p>
                    <a:p>
                      <a:pPr marL="184785" indent="-95250">
                        <a:lnSpc>
                          <a:spcPct val="100000"/>
                        </a:lnSpc>
                        <a:spcBef>
                          <a:spcPts val="75"/>
                        </a:spcBef>
                        <a:buChar char="–"/>
                        <a:tabLst>
                          <a:tab pos="185420" algn="l"/>
                        </a:tabLst>
                      </a:pPr>
                      <a:r>
                        <a:rPr lang="ru-RU" sz="900" b="1" spc="-10" dirty="0">
                          <a:latin typeface="Arial"/>
                          <a:cs typeface="Arial"/>
                        </a:rPr>
                        <a:t>поручительство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ФЛ/ИП/ЮЛ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+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залог</a:t>
                      </a:r>
                      <a:r>
                        <a:rPr lang="ru-RU" sz="900" b="1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ru-RU" sz="900" b="1" spc="-10" dirty="0">
                          <a:latin typeface="Arial"/>
                          <a:cs typeface="Arial"/>
                        </a:rPr>
                        <a:t>имущества не менее 100%</a:t>
                      </a:r>
                      <a:endParaRPr lang="ru-RU" sz="900" dirty="0">
                        <a:latin typeface="Arial"/>
                        <a:cs typeface="Arial"/>
                      </a:endParaRPr>
                    </a:p>
                    <a:p>
                      <a:pPr marL="90170" marR="60325">
                        <a:lnSpc>
                          <a:spcPct val="106700"/>
                        </a:lnSpc>
                        <a:spcBef>
                          <a:spcPts val="10"/>
                        </a:spcBef>
                        <a:buChar char="–"/>
                        <a:tabLst>
                          <a:tab pos="191770" algn="l"/>
                        </a:tabLst>
                      </a:pPr>
                      <a:r>
                        <a:rPr lang="ru-RU" sz="900" b="1" spc="-5" dirty="0">
                          <a:latin typeface="Arial"/>
                          <a:cs typeface="Arial"/>
                        </a:rPr>
                        <a:t>поручительство ФЛ/ИП/ЮЛ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+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поручительство Гарантийного Фонда  РТ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до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50 процентов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от </a:t>
                      </a:r>
                      <a:r>
                        <a:rPr lang="ru-RU" sz="900" b="1" spc="-15" dirty="0">
                          <a:latin typeface="Arial"/>
                          <a:cs typeface="Arial"/>
                        </a:rPr>
                        <a:t>суммы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микрозайма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+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залог</a:t>
                      </a:r>
                      <a:r>
                        <a:rPr lang="ru-RU" sz="900" b="1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ru-RU" sz="900" b="1" spc="-10" dirty="0">
                          <a:latin typeface="Arial"/>
                          <a:cs typeface="Arial"/>
                        </a:rPr>
                        <a:t>имущества не менее 50%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sz="900" b="1" spc="-5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688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ПОДАТЬ</a:t>
                      </a:r>
                      <a:r>
                        <a:rPr sz="9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ЗАЯВКУ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u="sng" spc="-22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ФАСТТРЕК.РФ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7239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через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МФЦ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для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бизнеса (г. Казань, 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ул.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Петербургская,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д.</a:t>
                      </a:r>
                      <a:r>
                        <a:rPr sz="900" b="1" spc="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28).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object 6">
            <a:extLst>
              <a:ext uri="{FF2B5EF4-FFF2-40B4-BE49-F238E27FC236}">
                <a16:creationId xmlns:a16="http://schemas.microsoft.com/office/drawing/2014/main" id="{9A27885D-04A1-4169-9EA4-17A3CCF4C0C5}"/>
              </a:ext>
            </a:extLst>
          </p:cNvPr>
          <p:cNvSpPr txBox="1"/>
          <p:nvPr/>
        </p:nvSpPr>
        <p:spPr>
          <a:xfrm>
            <a:off x="3190367" y="4550055"/>
            <a:ext cx="5314822" cy="4873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050" b="1" spc="-5" dirty="0">
                <a:latin typeface="Arial"/>
                <a:cs typeface="Arial"/>
              </a:rPr>
              <a:t>По всем возникшим вопросам можете обратится к вашему региональному представителю: Сафину Руслану </a:t>
            </a:r>
            <a:r>
              <a:rPr lang="ru-RU" sz="1050" b="1" spc="-5" dirty="0" err="1">
                <a:latin typeface="Arial"/>
                <a:cs typeface="Arial"/>
              </a:rPr>
              <a:t>Раисовичу</a:t>
            </a:r>
            <a:r>
              <a:rPr lang="ru-RU" sz="1050" b="1" spc="-5" dirty="0">
                <a:latin typeface="Arial"/>
                <a:cs typeface="Arial"/>
              </a:rPr>
              <a:t> тел. 89673729286 \ </a:t>
            </a:r>
            <a:r>
              <a:rPr sz="1050" b="1" dirty="0">
                <a:latin typeface="Arial"/>
                <a:cs typeface="Arial"/>
              </a:rPr>
              <a:t>(843)</a:t>
            </a:r>
            <a:r>
              <a:rPr sz="1050" b="1" spc="-40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524-90-90</a:t>
            </a:r>
            <a:endParaRPr lang="ru-RU" sz="1050" b="1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9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14131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0"/>
            <a:ext cx="2622803" cy="5143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124326" y="644270"/>
          <a:ext cx="5605779" cy="30871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5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02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61719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210820" marR="204470" algn="ctr">
                        <a:lnSpc>
                          <a:spcPct val="1075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Субъект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МСП</a:t>
                      </a:r>
                      <a:r>
                        <a:rPr sz="1200" b="1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должен  </a:t>
                      </a:r>
                      <a:r>
                        <a:rPr sz="12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осуществлять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реализацию</a:t>
                      </a:r>
                      <a:r>
                        <a:rPr sz="12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продукции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через</a:t>
                      </a:r>
                      <a:r>
                        <a:rPr sz="12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электронные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торговые</a:t>
                      </a:r>
                      <a:r>
                        <a:rPr sz="1200" b="1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площадки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900" b="1" spc="-10" dirty="0">
                          <a:latin typeface="Arial"/>
                          <a:cs typeface="Arial"/>
                        </a:rPr>
                        <a:t>Участие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в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образовательных вебинарах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от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ведущих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маркетплейсов по вопросам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работы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на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площадках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428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Предоставление 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услуг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по сертификации</a:t>
                      </a:r>
                      <a:r>
                        <a:rPr sz="900" b="1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продукции,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размещаемой на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маркетплейсах,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на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сумму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до 300 000</a:t>
                      </a:r>
                      <a:r>
                        <a:rPr sz="9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рублей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111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50" dirty="0">
                        <a:latin typeface="Times New Roman"/>
                        <a:cs typeface="Times New Roman"/>
                      </a:endParaRPr>
                    </a:p>
                    <a:p>
                      <a:pPr marL="73025" marR="139700">
                        <a:lnSpc>
                          <a:spcPct val="107800"/>
                        </a:lnSpc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Предоставление 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услуги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по продвижению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продукции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МСП,  размещенной на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маркетплейсах,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на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сумму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до 100 000</a:t>
                      </a:r>
                      <a:r>
                        <a:rPr sz="9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рублей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3118485" y="348741"/>
            <a:ext cx="20808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EC5238"/>
                </a:solidFill>
                <a:latin typeface="Arial"/>
                <a:cs typeface="Arial"/>
              </a:rPr>
              <a:t>МЕРЫ </a:t>
            </a:r>
            <a:r>
              <a:rPr sz="1200" b="1" spc="-10" dirty="0">
                <a:solidFill>
                  <a:srgbClr val="EC5238"/>
                </a:solidFill>
                <a:latin typeface="Arial"/>
                <a:cs typeface="Arial"/>
              </a:rPr>
              <a:t>ПОДДЕРЖКИ</a:t>
            </a:r>
            <a:r>
              <a:rPr sz="1200" b="1" spc="-35" dirty="0">
                <a:solidFill>
                  <a:srgbClr val="EC5238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EC5238"/>
                </a:solidFill>
                <a:latin typeface="Arial"/>
                <a:cs typeface="Arial"/>
              </a:rPr>
              <a:t>СМСП: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08584" y="324358"/>
            <a:ext cx="213423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40029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МЕРЫ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ПОДДЕРЖКИ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ДЛЯ 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СМСП, РЕАЛИЗУЮЩИХ 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ПРОДУКЦИЮ</a:t>
            </a:r>
            <a:r>
              <a:rPr sz="12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ЧЕРЕЗ</a:t>
            </a:r>
            <a:endParaRPr sz="12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ЭЛЕКТРОННЫЕ</a:t>
            </a:r>
            <a:r>
              <a:rPr sz="12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ТОРГОВЫЕ  ПЛОЩАДКИ</a:t>
            </a:r>
            <a:endParaRPr sz="1200">
              <a:latin typeface="Arial"/>
              <a:cs typeface="Arial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492E8D6-29EF-4837-BBBB-ACAFDBDA6926}"/>
              </a:ext>
            </a:extLst>
          </p:cNvPr>
          <p:cNvSpPr/>
          <p:nvPr/>
        </p:nvSpPr>
        <p:spPr>
          <a:xfrm>
            <a:off x="3407535" y="4299175"/>
            <a:ext cx="560578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050" b="1" spc="-5" dirty="0">
                <a:latin typeface="Arial"/>
                <a:cs typeface="Arial"/>
              </a:rPr>
              <a:t>По всем возникшим вопросам можете обратится к вашему региональному представителю: Сафину Руслану </a:t>
            </a:r>
            <a:r>
              <a:rPr lang="ru-RU" sz="1050" b="1" spc="-5" dirty="0" err="1">
                <a:latin typeface="Arial"/>
                <a:cs typeface="Arial"/>
              </a:rPr>
              <a:t>Раисовичу</a:t>
            </a:r>
            <a:r>
              <a:rPr lang="ru-RU" sz="1050" b="1" spc="-5" dirty="0">
                <a:latin typeface="Arial"/>
                <a:cs typeface="Arial"/>
              </a:rPr>
              <a:t> тел. 89673729286 \ </a:t>
            </a:r>
            <a:r>
              <a:rPr lang="ru-RU" sz="1050" b="1" dirty="0">
                <a:latin typeface="Arial"/>
                <a:cs typeface="Arial"/>
              </a:rPr>
              <a:t>(843)</a:t>
            </a:r>
            <a:r>
              <a:rPr lang="ru-RU" sz="1050" b="1" spc="-40" dirty="0">
                <a:latin typeface="Arial"/>
                <a:cs typeface="Arial"/>
              </a:rPr>
              <a:t> </a:t>
            </a:r>
            <a:r>
              <a:rPr lang="ru-RU" sz="1050" b="1" dirty="0">
                <a:latin typeface="Arial"/>
                <a:cs typeface="Arial"/>
              </a:rPr>
              <a:t>524-90-90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0"/>
            <a:ext cx="2622803" cy="5143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124326" y="1047496"/>
          <a:ext cx="5820409" cy="25325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32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81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4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070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Содействие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в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подготовке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и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переводе материалов на иностранные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075"/>
                        </a:lnSpc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языки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035">
                <a:tc rowSpan="2">
                  <a:txBody>
                    <a:bodyPr/>
                    <a:lstStyle/>
                    <a:p>
                      <a:pPr marL="448945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Для</a:t>
                      </a:r>
                      <a:r>
                        <a:rPr sz="12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СМСП,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212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Содействие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в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создании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сайта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на иностранном</a:t>
                      </a:r>
                      <a:r>
                        <a:rPr sz="9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языке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11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12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5520">
                <a:tc>
                  <a:txBody>
                    <a:bodyPr/>
                    <a:lstStyle/>
                    <a:p>
                      <a:pPr marR="132715" algn="r">
                        <a:lnSpc>
                          <a:spcPts val="1360"/>
                        </a:lnSpc>
                      </a:pPr>
                      <a:r>
                        <a:rPr sz="12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входящих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12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реестр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Содействие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в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приведении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продукции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в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соответствие</a:t>
                      </a:r>
                      <a:r>
                        <a:rPr sz="900" b="1" spc="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с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2212">
                <a:tc>
                  <a:txBody>
                    <a:bodyPr/>
                    <a:lstStyle/>
                    <a:p>
                      <a:pPr marR="159385" algn="r">
                        <a:lnSpc>
                          <a:spcPts val="1425"/>
                        </a:lnSpc>
                        <a:spcBef>
                          <a:spcPts val="6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центра</a:t>
                      </a: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поддержки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010"/>
                        </a:lnSpc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требованиями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для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экспорта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9638">
                <a:tc>
                  <a:txBody>
                    <a:bodyPr/>
                    <a:lstStyle/>
                    <a:p>
                      <a:pPr marL="47815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экспортно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015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Содействие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в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размещении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на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международных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электронных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5583">
                <a:tc>
                  <a:txBody>
                    <a:bodyPr/>
                    <a:lstStyle/>
                    <a:p>
                      <a:pPr marR="167640" algn="r">
                        <a:lnSpc>
                          <a:spcPts val="1350"/>
                        </a:lnSpc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ор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е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н</a:t>
                      </a:r>
                      <a:r>
                        <a:rPr sz="12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т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ро</a:t>
                      </a:r>
                      <a:r>
                        <a:rPr sz="12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а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нны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х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C523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площадках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624">
                <a:tc rowSpan="2">
                  <a:txBody>
                    <a:bodyPr/>
                    <a:lstStyle/>
                    <a:p>
                      <a:pPr marL="221615">
                        <a:lnSpc>
                          <a:spcPts val="1425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субъектов СМСП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C523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88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070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Организация 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участия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в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международных</a:t>
                      </a:r>
                      <a:r>
                        <a:rPr sz="900" b="1" spc="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выставочно-ярмарочных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99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075"/>
                        </a:lnSpc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мероприятиях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00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spc="-10" dirty="0">
                          <a:latin typeface="Arial"/>
                          <a:cs typeface="Arial"/>
                        </a:rPr>
                        <a:t>Консультирование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по</a:t>
                      </a:r>
                      <a:r>
                        <a:rPr sz="900" b="1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ВЭД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50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4490210" y="4543222"/>
            <a:ext cx="3358390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latin typeface="Arial"/>
                <a:cs typeface="Arial"/>
              </a:rPr>
              <a:t>Подробности </a:t>
            </a:r>
            <a:r>
              <a:rPr sz="900" b="1" dirty="0">
                <a:latin typeface="Arial"/>
                <a:cs typeface="Arial"/>
              </a:rPr>
              <a:t>по </a:t>
            </a:r>
            <a:r>
              <a:rPr sz="900" b="1" spc="-5" dirty="0">
                <a:latin typeface="Arial"/>
                <a:cs typeface="Arial"/>
              </a:rPr>
              <a:t>телефону: </a:t>
            </a:r>
            <a:r>
              <a:rPr sz="900" b="1" dirty="0">
                <a:latin typeface="Arial"/>
                <a:cs typeface="Arial"/>
              </a:rPr>
              <a:t>(843) 222 90-60, доб. 271,</a:t>
            </a:r>
            <a:r>
              <a:rPr sz="900" b="1" spc="-95" dirty="0">
                <a:latin typeface="Arial"/>
                <a:cs typeface="Arial"/>
              </a:rPr>
              <a:t> </a:t>
            </a:r>
            <a:r>
              <a:rPr sz="900" b="1" dirty="0">
                <a:latin typeface="Arial"/>
                <a:cs typeface="Arial"/>
              </a:rPr>
              <a:t>272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118485" y="600278"/>
            <a:ext cx="208089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EC5238"/>
                </a:solidFill>
                <a:latin typeface="Arial"/>
                <a:cs typeface="Arial"/>
              </a:rPr>
              <a:t>МЕРЫ </a:t>
            </a:r>
            <a:r>
              <a:rPr sz="1200" b="1" spc="-10" dirty="0">
                <a:solidFill>
                  <a:srgbClr val="EC5238"/>
                </a:solidFill>
                <a:latin typeface="Arial"/>
                <a:cs typeface="Arial"/>
              </a:rPr>
              <a:t>ПОДДЕРЖКИ</a:t>
            </a:r>
            <a:r>
              <a:rPr sz="1200" b="1" spc="-30" dirty="0">
                <a:solidFill>
                  <a:srgbClr val="EC5238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EC5238"/>
                </a:solidFill>
                <a:latin typeface="Arial"/>
                <a:cs typeface="Arial"/>
              </a:rPr>
              <a:t>СМСП: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09168" y="365506"/>
            <a:ext cx="216662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72415">
              <a:lnSpc>
                <a:spcPct val="1108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МЕРЫ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ПОДДЕРЖКИ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ДЛЯ 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ЭКСПОРТНО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ОРИЕНТИРОВАННЫХ</a:t>
            </a:r>
            <a:r>
              <a:rPr sz="12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СМСП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446520" y="617731"/>
            <a:ext cx="2697479" cy="451967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2613659" cy="514349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90296" y="4356608"/>
            <a:ext cx="596265" cy="163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FP</a:t>
            </a:r>
            <a:r>
              <a:rPr sz="900" spc="-5" dirty="0">
                <a:solidFill>
                  <a:srgbClr val="FFFFFF"/>
                </a:solidFill>
                <a:latin typeface="Arial"/>
                <a:cs typeface="Arial"/>
              </a:rPr>
              <a:t>PR</a:t>
            </a:r>
            <a:r>
              <a:rPr sz="900" spc="-1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.RU</a:t>
            </a:r>
            <a:endParaRPr sz="9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1561" y="176021"/>
            <a:ext cx="188722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5" dirty="0">
                <a:solidFill>
                  <a:srgbClr val="FFFFFF"/>
                </a:solidFill>
                <a:latin typeface="Arial"/>
                <a:cs typeface="Arial"/>
              </a:rPr>
              <a:t>КАК</a:t>
            </a:r>
            <a:r>
              <a:rPr sz="14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ПОЛУЧИТЬ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5" dirty="0">
                <a:solidFill>
                  <a:srgbClr val="FFFFFF"/>
                </a:solidFill>
                <a:latin typeface="Arial"/>
                <a:cs typeface="Arial"/>
              </a:rPr>
              <a:t>МЕРЫ</a:t>
            </a:r>
            <a:r>
              <a:rPr sz="1400" b="1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ПОДДЕРЖКИ?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933889" y="2150936"/>
            <a:ext cx="391795" cy="390525"/>
            <a:chOff x="3113532" y="1929383"/>
            <a:chExt cx="391795" cy="390525"/>
          </a:xfrm>
        </p:grpSpPr>
        <p:sp>
          <p:nvSpPr>
            <p:cNvPr id="7" name="object 7"/>
            <p:cNvSpPr/>
            <p:nvPr/>
          </p:nvSpPr>
          <p:spPr>
            <a:xfrm>
              <a:off x="3113532" y="1929383"/>
              <a:ext cx="391795" cy="390525"/>
            </a:xfrm>
            <a:custGeom>
              <a:avLst/>
              <a:gdLst/>
              <a:ahLst/>
              <a:cxnLst/>
              <a:rect l="l" t="t" r="r" b="b"/>
              <a:pathLst>
                <a:path w="391795" h="390525">
                  <a:moveTo>
                    <a:pt x="195833" y="0"/>
                  </a:moveTo>
                  <a:lnTo>
                    <a:pt x="150915" y="5154"/>
                  </a:lnTo>
                  <a:lnTo>
                    <a:pt x="109690" y="19834"/>
                  </a:lnTo>
                  <a:lnTo>
                    <a:pt x="73329" y="42867"/>
                  </a:lnTo>
                  <a:lnTo>
                    <a:pt x="43007" y="73080"/>
                  </a:lnTo>
                  <a:lnTo>
                    <a:pt x="19896" y="109301"/>
                  </a:lnTo>
                  <a:lnTo>
                    <a:pt x="5169" y="150356"/>
                  </a:lnTo>
                  <a:lnTo>
                    <a:pt x="0" y="195072"/>
                  </a:lnTo>
                  <a:lnTo>
                    <a:pt x="5169" y="239787"/>
                  </a:lnTo>
                  <a:lnTo>
                    <a:pt x="19896" y="280842"/>
                  </a:lnTo>
                  <a:lnTo>
                    <a:pt x="43007" y="317063"/>
                  </a:lnTo>
                  <a:lnTo>
                    <a:pt x="73329" y="347276"/>
                  </a:lnTo>
                  <a:lnTo>
                    <a:pt x="109690" y="370309"/>
                  </a:lnTo>
                  <a:lnTo>
                    <a:pt x="150915" y="384989"/>
                  </a:lnTo>
                  <a:lnTo>
                    <a:pt x="195833" y="390144"/>
                  </a:lnTo>
                  <a:lnTo>
                    <a:pt x="240752" y="384989"/>
                  </a:lnTo>
                  <a:lnTo>
                    <a:pt x="281977" y="370309"/>
                  </a:lnTo>
                  <a:lnTo>
                    <a:pt x="318338" y="347276"/>
                  </a:lnTo>
                  <a:lnTo>
                    <a:pt x="348660" y="317063"/>
                  </a:lnTo>
                  <a:lnTo>
                    <a:pt x="371771" y="280842"/>
                  </a:lnTo>
                  <a:lnTo>
                    <a:pt x="386498" y="239787"/>
                  </a:lnTo>
                  <a:lnTo>
                    <a:pt x="391668" y="195072"/>
                  </a:lnTo>
                  <a:lnTo>
                    <a:pt x="386498" y="150356"/>
                  </a:lnTo>
                  <a:lnTo>
                    <a:pt x="371771" y="109301"/>
                  </a:lnTo>
                  <a:lnTo>
                    <a:pt x="348660" y="73080"/>
                  </a:lnTo>
                  <a:lnTo>
                    <a:pt x="318338" y="42867"/>
                  </a:lnTo>
                  <a:lnTo>
                    <a:pt x="281977" y="19834"/>
                  </a:lnTo>
                  <a:lnTo>
                    <a:pt x="240752" y="5154"/>
                  </a:lnTo>
                  <a:lnTo>
                    <a:pt x="195833" y="0"/>
                  </a:lnTo>
                  <a:close/>
                </a:path>
              </a:pathLst>
            </a:custGeom>
            <a:solidFill>
              <a:srgbClr val="EC52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212721" y="2039624"/>
              <a:ext cx="202130" cy="20110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3509963" y="1966807"/>
            <a:ext cx="2168142" cy="173701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1050" b="1" dirty="0">
                <a:latin typeface="Arial"/>
                <a:cs typeface="Arial"/>
              </a:rPr>
              <a:t>Региональный представитель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1050" b="1" dirty="0">
                <a:latin typeface="Arial"/>
                <a:cs typeface="Arial"/>
              </a:rPr>
              <a:t>Сафин Руслан Раисович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1050" b="1" dirty="0">
                <a:latin typeface="Arial"/>
                <a:cs typeface="Arial"/>
              </a:rPr>
              <a:t>+7 (967) 372 92 86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dirty="0">
                <a:latin typeface="Arial"/>
                <a:cs typeface="Arial"/>
              </a:rPr>
              <a:t>+7 (843) 524 90</a:t>
            </a:r>
            <a:r>
              <a:rPr sz="1050" b="1" spc="-30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90</a:t>
            </a: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endParaRPr lang="ru-RU" sz="1050" b="1" spc="-5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1050" b="1" spc="-5" dirty="0">
                <a:latin typeface="Arial"/>
                <a:cs typeface="Arial"/>
              </a:rPr>
              <a:t>MERT.TATARSTAN.RU </a:t>
            </a:r>
            <a:r>
              <a:rPr sz="1050" b="1" dirty="0">
                <a:latin typeface="Arial"/>
                <a:cs typeface="Arial"/>
              </a:rPr>
              <a:t>|  FPPRT.RU | GARFONDRT.RU</a:t>
            </a:r>
            <a:r>
              <a:rPr sz="1050" b="1" spc="-150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|  ФАСТТРЕК.РФ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00" b="1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50" b="1" spc="-5" dirty="0">
                <a:latin typeface="Arial"/>
                <a:cs typeface="Arial"/>
                <a:hlinkClick r:id="rId5"/>
              </a:rPr>
              <a:t>INFO@FPPRT.RU</a:t>
            </a:r>
            <a:endParaRPr sz="1050" b="1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908428" y="132714"/>
            <a:ext cx="5327142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880110" marR="5080">
              <a:lnSpc>
                <a:spcPct val="100000"/>
              </a:lnSpc>
              <a:spcBef>
                <a:spcPts val="105"/>
              </a:spcBef>
            </a:pPr>
            <a:r>
              <a:rPr dirty="0"/>
              <a:t>ЗА </a:t>
            </a:r>
            <a:r>
              <a:rPr spc="-35" dirty="0"/>
              <a:t>КОНСУЛЬТАЦИЕЙ </a:t>
            </a:r>
            <a:r>
              <a:rPr dirty="0"/>
              <a:t>ВЫ </a:t>
            </a:r>
            <a:r>
              <a:rPr spc="-10" dirty="0"/>
              <a:t>МОЖЕТЕ  </a:t>
            </a:r>
            <a:r>
              <a:rPr spc="-35" dirty="0"/>
              <a:t>ОБРАТИТЬСЯ </a:t>
            </a:r>
            <a:r>
              <a:rPr dirty="0"/>
              <a:t>В ФОНД</a:t>
            </a:r>
            <a:r>
              <a:rPr spc="-85" dirty="0"/>
              <a:t> </a:t>
            </a:r>
            <a:r>
              <a:rPr spc="-10" dirty="0"/>
              <a:t>ПОДДЕРЖКИ  </a:t>
            </a:r>
            <a:r>
              <a:rPr spc="-20" dirty="0"/>
              <a:t>ПРЕДПРИНИМАТЕЛЬСТВА</a:t>
            </a:r>
          </a:p>
          <a:p>
            <a:pPr marL="880110">
              <a:lnSpc>
                <a:spcPct val="100000"/>
              </a:lnSpc>
            </a:pPr>
            <a:r>
              <a:rPr spc="-5" dirty="0"/>
              <a:t>РЕСПУБЛИКИ</a:t>
            </a:r>
            <a:r>
              <a:rPr spc="-25" dirty="0"/>
              <a:t> </a:t>
            </a:r>
            <a:r>
              <a:rPr spc="-55" dirty="0"/>
              <a:t>ТАТАРСТАН</a:t>
            </a:r>
          </a:p>
        </p:txBody>
      </p:sp>
      <p:sp>
        <p:nvSpPr>
          <p:cNvPr id="11" name="object 11"/>
          <p:cNvSpPr/>
          <p:nvPr/>
        </p:nvSpPr>
        <p:spPr>
          <a:xfrm>
            <a:off x="2877501" y="1998536"/>
            <a:ext cx="504825" cy="45720"/>
          </a:xfrm>
          <a:custGeom>
            <a:avLst/>
            <a:gdLst/>
            <a:ahLst/>
            <a:cxnLst/>
            <a:rect l="l" t="t" r="r" b="b"/>
            <a:pathLst>
              <a:path w="504825" h="45719">
                <a:moveTo>
                  <a:pt x="504444" y="0"/>
                </a:moveTo>
                <a:lnTo>
                  <a:pt x="0" y="0"/>
                </a:lnTo>
                <a:lnTo>
                  <a:pt x="0" y="45720"/>
                </a:lnTo>
                <a:lnTo>
                  <a:pt x="504444" y="45720"/>
                </a:lnTo>
                <a:lnTo>
                  <a:pt x="504444" y="0"/>
                </a:lnTo>
                <a:close/>
              </a:path>
            </a:pathLst>
          </a:custGeom>
          <a:solidFill>
            <a:srgbClr val="EC523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2" name="object 12"/>
          <p:cNvGrpSpPr/>
          <p:nvPr/>
        </p:nvGrpSpPr>
        <p:grpSpPr>
          <a:xfrm>
            <a:off x="2933889" y="3380804"/>
            <a:ext cx="391795" cy="390525"/>
            <a:chOff x="3113532" y="3159251"/>
            <a:chExt cx="391795" cy="390525"/>
          </a:xfrm>
        </p:grpSpPr>
        <p:sp>
          <p:nvSpPr>
            <p:cNvPr id="13" name="object 13"/>
            <p:cNvSpPr/>
            <p:nvPr/>
          </p:nvSpPr>
          <p:spPr>
            <a:xfrm>
              <a:off x="3113532" y="3159251"/>
              <a:ext cx="391795" cy="390525"/>
            </a:xfrm>
            <a:custGeom>
              <a:avLst/>
              <a:gdLst/>
              <a:ahLst/>
              <a:cxnLst/>
              <a:rect l="l" t="t" r="r" b="b"/>
              <a:pathLst>
                <a:path w="391795" h="390525">
                  <a:moveTo>
                    <a:pt x="195833" y="0"/>
                  </a:moveTo>
                  <a:lnTo>
                    <a:pt x="150915" y="5154"/>
                  </a:lnTo>
                  <a:lnTo>
                    <a:pt x="109690" y="19834"/>
                  </a:lnTo>
                  <a:lnTo>
                    <a:pt x="73329" y="42867"/>
                  </a:lnTo>
                  <a:lnTo>
                    <a:pt x="43007" y="73080"/>
                  </a:lnTo>
                  <a:lnTo>
                    <a:pt x="19896" y="109301"/>
                  </a:lnTo>
                  <a:lnTo>
                    <a:pt x="5169" y="150356"/>
                  </a:lnTo>
                  <a:lnTo>
                    <a:pt x="0" y="195072"/>
                  </a:lnTo>
                  <a:lnTo>
                    <a:pt x="5169" y="239787"/>
                  </a:lnTo>
                  <a:lnTo>
                    <a:pt x="19896" y="280842"/>
                  </a:lnTo>
                  <a:lnTo>
                    <a:pt x="43007" y="317063"/>
                  </a:lnTo>
                  <a:lnTo>
                    <a:pt x="73329" y="347276"/>
                  </a:lnTo>
                  <a:lnTo>
                    <a:pt x="109690" y="370309"/>
                  </a:lnTo>
                  <a:lnTo>
                    <a:pt x="150915" y="384989"/>
                  </a:lnTo>
                  <a:lnTo>
                    <a:pt x="195833" y="390144"/>
                  </a:lnTo>
                  <a:lnTo>
                    <a:pt x="240752" y="384989"/>
                  </a:lnTo>
                  <a:lnTo>
                    <a:pt x="281977" y="370309"/>
                  </a:lnTo>
                  <a:lnTo>
                    <a:pt x="318338" y="347276"/>
                  </a:lnTo>
                  <a:lnTo>
                    <a:pt x="348660" y="317063"/>
                  </a:lnTo>
                  <a:lnTo>
                    <a:pt x="371771" y="280842"/>
                  </a:lnTo>
                  <a:lnTo>
                    <a:pt x="386498" y="239787"/>
                  </a:lnTo>
                  <a:lnTo>
                    <a:pt x="391668" y="195072"/>
                  </a:lnTo>
                  <a:lnTo>
                    <a:pt x="386498" y="150356"/>
                  </a:lnTo>
                  <a:lnTo>
                    <a:pt x="371771" y="109301"/>
                  </a:lnTo>
                  <a:lnTo>
                    <a:pt x="348660" y="73080"/>
                  </a:lnTo>
                  <a:lnTo>
                    <a:pt x="318338" y="42867"/>
                  </a:lnTo>
                  <a:lnTo>
                    <a:pt x="281977" y="19834"/>
                  </a:lnTo>
                  <a:lnTo>
                    <a:pt x="240752" y="5154"/>
                  </a:lnTo>
                  <a:lnTo>
                    <a:pt x="195833" y="0"/>
                  </a:lnTo>
                  <a:close/>
                </a:path>
              </a:pathLst>
            </a:custGeom>
            <a:solidFill>
              <a:srgbClr val="EC52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197653" y="3274073"/>
              <a:ext cx="192727" cy="16222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2933889" y="3970593"/>
            <a:ext cx="391795" cy="390525"/>
            <a:chOff x="3113532" y="3749040"/>
            <a:chExt cx="391795" cy="390525"/>
          </a:xfrm>
        </p:grpSpPr>
        <p:sp>
          <p:nvSpPr>
            <p:cNvPr id="16" name="object 16"/>
            <p:cNvSpPr/>
            <p:nvPr/>
          </p:nvSpPr>
          <p:spPr>
            <a:xfrm>
              <a:off x="3113532" y="3749040"/>
              <a:ext cx="391795" cy="390525"/>
            </a:xfrm>
            <a:custGeom>
              <a:avLst/>
              <a:gdLst/>
              <a:ahLst/>
              <a:cxnLst/>
              <a:rect l="l" t="t" r="r" b="b"/>
              <a:pathLst>
                <a:path w="391795" h="390525">
                  <a:moveTo>
                    <a:pt x="195833" y="0"/>
                  </a:moveTo>
                  <a:lnTo>
                    <a:pt x="150915" y="5154"/>
                  </a:lnTo>
                  <a:lnTo>
                    <a:pt x="109690" y="19834"/>
                  </a:lnTo>
                  <a:lnTo>
                    <a:pt x="73329" y="42867"/>
                  </a:lnTo>
                  <a:lnTo>
                    <a:pt x="43007" y="73080"/>
                  </a:lnTo>
                  <a:lnTo>
                    <a:pt x="19896" y="109301"/>
                  </a:lnTo>
                  <a:lnTo>
                    <a:pt x="5169" y="150356"/>
                  </a:lnTo>
                  <a:lnTo>
                    <a:pt x="0" y="195072"/>
                  </a:lnTo>
                  <a:lnTo>
                    <a:pt x="5169" y="239799"/>
                  </a:lnTo>
                  <a:lnTo>
                    <a:pt x="19896" y="280859"/>
                  </a:lnTo>
                  <a:lnTo>
                    <a:pt x="43007" y="317079"/>
                  </a:lnTo>
                  <a:lnTo>
                    <a:pt x="73329" y="347288"/>
                  </a:lnTo>
                  <a:lnTo>
                    <a:pt x="109690" y="370316"/>
                  </a:lnTo>
                  <a:lnTo>
                    <a:pt x="150915" y="384991"/>
                  </a:lnTo>
                  <a:lnTo>
                    <a:pt x="195833" y="390144"/>
                  </a:lnTo>
                  <a:lnTo>
                    <a:pt x="240752" y="384991"/>
                  </a:lnTo>
                  <a:lnTo>
                    <a:pt x="281977" y="370316"/>
                  </a:lnTo>
                  <a:lnTo>
                    <a:pt x="318338" y="347288"/>
                  </a:lnTo>
                  <a:lnTo>
                    <a:pt x="348660" y="317079"/>
                  </a:lnTo>
                  <a:lnTo>
                    <a:pt x="371771" y="280859"/>
                  </a:lnTo>
                  <a:lnTo>
                    <a:pt x="386498" y="239799"/>
                  </a:lnTo>
                  <a:lnTo>
                    <a:pt x="391668" y="195072"/>
                  </a:lnTo>
                  <a:lnTo>
                    <a:pt x="386498" y="150356"/>
                  </a:lnTo>
                  <a:lnTo>
                    <a:pt x="371771" y="109301"/>
                  </a:lnTo>
                  <a:lnTo>
                    <a:pt x="348660" y="73080"/>
                  </a:lnTo>
                  <a:lnTo>
                    <a:pt x="318338" y="42867"/>
                  </a:lnTo>
                  <a:lnTo>
                    <a:pt x="281977" y="19834"/>
                  </a:lnTo>
                  <a:lnTo>
                    <a:pt x="240752" y="5154"/>
                  </a:lnTo>
                  <a:lnTo>
                    <a:pt x="195833" y="0"/>
                  </a:lnTo>
                  <a:close/>
                </a:path>
              </a:pathLst>
            </a:custGeom>
            <a:solidFill>
              <a:srgbClr val="EC52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243374" y="3838393"/>
              <a:ext cx="138814" cy="222479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3505911" y="3899553"/>
            <a:ext cx="2837406" cy="3494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1050" b="1" dirty="0">
                <a:latin typeface="Arial"/>
                <a:cs typeface="Arial"/>
              </a:rPr>
              <a:t>Новошешминск ул. Советская 80 каб. 310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dirty="0">
                <a:latin typeface="Arial"/>
                <a:cs typeface="Arial"/>
              </a:rPr>
              <a:t>К</a:t>
            </a:r>
            <a:r>
              <a:rPr lang="ru-RU" sz="1050" b="1" dirty="0">
                <a:latin typeface="Arial"/>
                <a:cs typeface="Arial"/>
              </a:rPr>
              <a:t>азань</a:t>
            </a:r>
            <a:r>
              <a:rPr sz="1050" b="1" dirty="0">
                <a:latin typeface="Arial"/>
                <a:cs typeface="Arial"/>
              </a:rPr>
              <a:t>, </a:t>
            </a:r>
            <a:r>
              <a:rPr lang="ru-RU" sz="1050" b="1" dirty="0">
                <a:latin typeface="Arial"/>
                <a:cs typeface="Arial"/>
              </a:rPr>
              <a:t>ул</a:t>
            </a:r>
            <a:r>
              <a:rPr sz="1050" b="1" dirty="0">
                <a:latin typeface="Arial"/>
                <a:cs typeface="Arial"/>
              </a:rPr>
              <a:t>. </a:t>
            </a:r>
            <a:r>
              <a:rPr sz="1000" b="1" spc="-5" dirty="0">
                <a:latin typeface="Arial"/>
                <a:cs typeface="Arial"/>
              </a:rPr>
              <a:t>П</a:t>
            </a:r>
            <a:r>
              <a:rPr lang="ru-RU" sz="1000" b="1" spc="-5" dirty="0" err="1">
                <a:latin typeface="Arial"/>
                <a:cs typeface="Arial"/>
              </a:rPr>
              <a:t>етербургская</a:t>
            </a:r>
            <a:r>
              <a:rPr sz="1000" b="1" spc="-80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28.</a:t>
            </a:r>
            <a:endParaRPr sz="1000" b="1" dirty="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02692" y="3467100"/>
            <a:ext cx="827532" cy="82753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6" name="object 26"/>
          <p:cNvGrpSpPr/>
          <p:nvPr/>
        </p:nvGrpSpPr>
        <p:grpSpPr>
          <a:xfrm>
            <a:off x="2933889" y="2765108"/>
            <a:ext cx="391795" cy="391795"/>
            <a:chOff x="3113532" y="2543555"/>
            <a:chExt cx="391795" cy="391795"/>
          </a:xfrm>
        </p:grpSpPr>
        <p:sp>
          <p:nvSpPr>
            <p:cNvPr id="27" name="object 27"/>
            <p:cNvSpPr/>
            <p:nvPr/>
          </p:nvSpPr>
          <p:spPr>
            <a:xfrm>
              <a:off x="3113532" y="2543555"/>
              <a:ext cx="391795" cy="391795"/>
            </a:xfrm>
            <a:custGeom>
              <a:avLst/>
              <a:gdLst/>
              <a:ahLst/>
              <a:cxnLst/>
              <a:rect l="l" t="t" r="r" b="b"/>
              <a:pathLst>
                <a:path w="391795" h="391794">
                  <a:moveTo>
                    <a:pt x="195833" y="0"/>
                  </a:moveTo>
                  <a:lnTo>
                    <a:pt x="150915" y="5169"/>
                  </a:lnTo>
                  <a:lnTo>
                    <a:pt x="109690" y="19896"/>
                  </a:lnTo>
                  <a:lnTo>
                    <a:pt x="73329" y="43007"/>
                  </a:lnTo>
                  <a:lnTo>
                    <a:pt x="43007" y="73329"/>
                  </a:lnTo>
                  <a:lnTo>
                    <a:pt x="19896" y="109690"/>
                  </a:lnTo>
                  <a:lnTo>
                    <a:pt x="5169" y="150915"/>
                  </a:lnTo>
                  <a:lnTo>
                    <a:pt x="0" y="195833"/>
                  </a:lnTo>
                  <a:lnTo>
                    <a:pt x="5169" y="240752"/>
                  </a:lnTo>
                  <a:lnTo>
                    <a:pt x="19896" y="281977"/>
                  </a:lnTo>
                  <a:lnTo>
                    <a:pt x="43007" y="318338"/>
                  </a:lnTo>
                  <a:lnTo>
                    <a:pt x="73329" y="348660"/>
                  </a:lnTo>
                  <a:lnTo>
                    <a:pt x="109690" y="371771"/>
                  </a:lnTo>
                  <a:lnTo>
                    <a:pt x="150915" y="386498"/>
                  </a:lnTo>
                  <a:lnTo>
                    <a:pt x="195833" y="391668"/>
                  </a:lnTo>
                  <a:lnTo>
                    <a:pt x="240752" y="386498"/>
                  </a:lnTo>
                  <a:lnTo>
                    <a:pt x="281977" y="371771"/>
                  </a:lnTo>
                  <a:lnTo>
                    <a:pt x="318338" y="348660"/>
                  </a:lnTo>
                  <a:lnTo>
                    <a:pt x="348660" y="318338"/>
                  </a:lnTo>
                  <a:lnTo>
                    <a:pt x="371771" y="281977"/>
                  </a:lnTo>
                  <a:lnTo>
                    <a:pt x="386498" y="240752"/>
                  </a:lnTo>
                  <a:lnTo>
                    <a:pt x="391668" y="195833"/>
                  </a:lnTo>
                  <a:lnTo>
                    <a:pt x="386498" y="150915"/>
                  </a:lnTo>
                  <a:lnTo>
                    <a:pt x="371771" y="109690"/>
                  </a:lnTo>
                  <a:lnTo>
                    <a:pt x="348660" y="73329"/>
                  </a:lnTo>
                  <a:lnTo>
                    <a:pt x="318338" y="43007"/>
                  </a:lnTo>
                  <a:lnTo>
                    <a:pt x="281977" y="19896"/>
                  </a:lnTo>
                  <a:lnTo>
                    <a:pt x="240752" y="5169"/>
                  </a:lnTo>
                  <a:lnTo>
                    <a:pt x="195833" y="0"/>
                  </a:lnTo>
                  <a:close/>
                </a:path>
              </a:pathLst>
            </a:custGeom>
            <a:solidFill>
              <a:srgbClr val="EC52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211399" y="2644497"/>
              <a:ext cx="205234" cy="206637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560</Words>
  <Application>Microsoft Office PowerPoint</Application>
  <PresentationFormat>Экран (16:9)</PresentationFormat>
  <Paragraphs>119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mert.tatarstan.ru  fpprt.ru  garfondrt.ru  фасттрек.рф</vt:lpstr>
      <vt:lpstr>Презентация PowerPoint</vt:lpstr>
      <vt:lpstr>Презентация PowerPoint</vt:lpstr>
      <vt:lpstr>Презентация PowerPoint</vt:lpstr>
      <vt:lpstr>Презентация PowerPoint</vt:lpstr>
      <vt:lpstr>ЗА КОНСУЛЬТАЦИЕЙ ВЫ МОЖЕТЕ  ОБРАТИТЬСЯ В ФОНД ПОДДЕРЖКИ  ПРЕДПРИНИМАТЕЛЬСТВА РЕСПУБЛИКИ ТАТАРСТАН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EkatNsm</cp:lastModifiedBy>
  <cp:revision>9</cp:revision>
  <dcterms:created xsi:type="dcterms:W3CDTF">2021-02-04T05:45:20Z</dcterms:created>
  <dcterms:modified xsi:type="dcterms:W3CDTF">2021-02-09T12:59:47Z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2020-12-22T00:00:00Z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2021-02-04T00:00:00Z</vt:filetime>
  </property>
</Properties>
</file>